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77" r:id="rId4"/>
    <p:sldId id="278" r:id="rId5"/>
    <p:sldId id="261" r:id="rId6"/>
    <p:sldId id="270" r:id="rId7"/>
    <p:sldId id="263" r:id="rId8"/>
    <p:sldId id="279" r:id="rId9"/>
    <p:sldId id="256" r:id="rId10"/>
    <p:sldId id="280" r:id="rId11"/>
    <p:sldId id="281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53" userDrawn="1">
          <p15:clr>
            <a:srgbClr val="A4A3A4"/>
          </p15:clr>
        </p15:guide>
        <p15:guide id="4" orient="horz" pos="3067" userDrawn="1">
          <p15:clr>
            <a:srgbClr val="A4A3A4"/>
          </p15:clr>
        </p15:guide>
        <p15:guide id="5" pos="5201" userDrawn="1">
          <p15:clr>
            <a:srgbClr val="A4A3A4"/>
          </p15:clr>
        </p15:guide>
        <p15:guide id="6" pos="2479" userDrawn="1">
          <p15:clr>
            <a:srgbClr val="A4A3A4"/>
          </p15:clr>
        </p15:guide>
        <p15:guide id="7" orient="horz" pos="3725" userDrawn="1">
          <p15:clr>
            <a:srgbClr val="A4A3A4"/>
          </p15:clr>
        </p15:guide>
        <p15:guide id="8" orient="horz" pos="414" userDrawn="1">
          <p15:clr>
            <a:srgbClr val="A4A3A4"/>
          </p15:clr>
        </p15:guide>
        <p15:guide id="9" pos="4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2D25"/>
    <a:srgbClr val="E5E5E5"/>
    <a:srgbClr val="DEDEDE"/>
    <a:srgbClr val="5B777B"/>
    <a:srgbClr val="C2C2C8"/>
    <a:srgbClr val="F26E26"/>
    <a:srgbClr val="726969"/>
    <a:srgbClr val="2B5A9B"/>
    <a:srgbClr val="CD1F46"/>
    <a:srgbClr val="016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2" autoAdjust="0"/>
    <p:restoredTop sz="72792" autoAdjust="0"/>
  </p:normalViewPr>
  <p:slideViewPr>
    <p:cSldViewPr snapToGrid="0">
      <p:cViewPr varScale="1">
        <p:scale>
          <a:sx n="53" d="100"/>
          <a:sy n="53" d="100"/>
        </p:scale>
        <p:origin x="36" y="60"/>
      </p:cViewPr>
      <p:guideLst>
        <p:guide orient="horz" pos="2160"/>
        <p:guide pos="3840"/>
        <p:guide orient="horz" pos="1253"/>
        <p:guide orient="horz" pos="3067"/>
        <p:guide pos="5201"/>
        <p:guide pos="2479"/>
        <p:guide orient="horz" pos="3725"/>
        <p:guide orient="horz" pos="414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F597C-26AB-4ED4-843C-A60581ABE5C7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EBC9-3F6B-41FE-976F-584420531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3435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C3468-528F-419E-97D4-38981A651046}" type="datetimeFigureOut">
              <a:rPr lang="zh-CN" altLang="en-US" smtClean="0"/>
              <a:t>2016/6/28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06B33-BD50-4973-A02E-54C7B31D9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786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みなさんこんにちはそれではチーム</a:t>
            </a:r>
            <a:r>
              <a:rPr lang="en-US" altLang="ja-JP" dirty="0" smtClean="0"/>
              <a:t>T2P</a:t>
            </a:r>
            <a:r>
              <a:rPr lang="ja-JP" altLang="en-US" dirty="0" smtClean="0"/>
              <a:t>の組込みプログラム開発の発表をさせていただきます。</a:t>
            </a:r>
            <a:endParaRPr lang="en-US" altLang="ja-JP" dirty="0" smtClean="0"/>
          </a:p>
          <a:p>
            <a:r>
              <a:rPr lang="ja-JP" altLang="en-US" dirty="0" smtClean="0"/>
              <a:t>私たちの開発は執事システム、私たちの開発の元のテーマは遠距離家防犯システム、実際の開発の中他の機能を追加したから、新しいのテーマになりました。</a:t>
            </a:r>
          </a:p>
          <a:p>
            <a:r>
              <a:rPr lang="ja-JP" altLang="en-US" dirty="0" smtClean="0"/>
              <a:t>発表者</a:t>
            </a:r>
            <a:r>
              <a:rPr lang="en-US" altLang="ja-JP" dirty="0" smtClean="0"/>
              <a:t>PU</a:t>
            </a:r>
            <a:r>
              <a:rPr lang="ja-JP" altLang="en-US" dirty="0" smtClean="0"/>
              <a:t>　</a:t>
            </a:r>
            <a:r>
              <a:rPr lang="en-US" altLang="ja-JP" dirty="0" smtClean="0"/>
              <a:t>YUE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66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ソフトウェアはラズベリー パイ と 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です、お互いには</a:t>
            </a:r>
            <a:r>
              <a:rPr kumimoji="1" lang="en-US" altLang="ja-JP" dirty="0" smtClean="0"/>
              <a:t>Socket</a:t>
            </a:r>
            <a:r>
              <a:rPr kumimoji="1" lang="ja-JP" altLang="en-US" dirty="0" smtClean="0"/>
              <a:t>で通信します。</a:t>
            </a:r>
          </a:p>
          <a:p>
            <a:r>
              <a:rPr kumimoji="1" lang="ja-JP" altLang="en-US" dirty="0" smtClean="0"/>
              <a:t>ラズベリー パイのメインプログラムは：</a:t>
            </a:r>
          </a:p>
          <a:p>
            <a:r>
              <a:rPr kumimoji="1" lang="en-US" altLang="ja-JP" dirty="0" smtClean="0"/>
              <a:t>Server</a:t>
            </a:r>
            <a:r>
              <a:rPr kumimoji="1" lang="ja-JP" altLang="en-US" dirty="0" smtClean="0"/>
              <a:t>として、ブレッドボードのハードウェアをコントロールと監視しながら、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からもらったコマンドによって動いて、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に返事します。</a:t>
            </a:r>
          </a:p>
          <a:p>
            <a:endParaRPr kumimoji="1" lang="ja-JP" altLang="en-US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のメイン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Client</a:t>
            </a:r>
            <a:r>
              <a:rPr kumimoji="1" lang="ja-JP" altLang="en-US" dirty="0" smtClean="0"/>
              <a:t>として、ラズベリー パイにコマンドを送信します。</a:t>
            </a:r>
          </a:p>
          <a:p>
            <a:r>
              <a:rPr kumimoji="1" lang="ja-JP" altLang="en-US" dirty="0" smtClean="0"/>
              <a:t>そしてラズベリー パイからもらったドアなどの監視結果より即時（そくじ）に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で状況を表示します。</a:t>
            </a:r>
          </a:p>
          <a:p>
            <a:r>
              <a:rPr kumimoji="1" lang="ja-JP" altLang="en-US" dirty="0" smtClean="0"/>
              <a:t>ちなみに、もしドアが開いたら、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側が主人と管理者にメールして通知します。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773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60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まず背景について説明します。なぜ</a:t>
            </a:r>
            <a:r>
              <a:rPr kumimoji="1" lang="ja-JP" altLang="en-US" dirty="0" smtClean="0"/>
              <a:t>私たちは</a:t>
            </a:r>
            <a:r>
              <a:rPr kumimoji="1" lang="ja-JP" altLang="en-US" dirty="0" smtClean="0"/>
              <a:t>その方向に開発しますか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7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一日仕事終わって疲れて、家に帰ったらすぐ温かいコーヒを飲みたいなぁ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50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旅行とか出張とかとき、家に誰もいない、不法侵入されたかと心配します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217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 smtClean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隠れたお菓子、弟に見つかったか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mtClean="0"/>
              <a:t>あなたはこんな問題</a:t>
            </a:r>
            <a:r>
              <a:rPr kumimoji="1" lang="ja-JP" altLang="en-US" dirty="0" smtClean="0"/>
              <a:t>を悩んだことがありますか。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01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では、我々の執事システムを皆に紹介する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03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執事システムの機能を紹介します。以下の</a:t>
            </a:r>
          </a:p>
          <a:p>
            <a:r>
              <a:rPr kumimoji="1" lang="ja-JP" altLang="en-US" dirty="0" smtClean="0"/>
              <a:t>一つ目には知能家電です。</a:t>
            </a:r>
          </a:p>
          <a:p>
            <a:r>
              <a:rPr kumimoji="1" lang="ja-JP" altLang="en-US" dirty="0" smtClean="0"/>
              <a:t>朝目覚めて、コーヒーを飲みたいなぁ、でも一階のキッチンに行きたくない。アプリのボタンを押せば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です！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夜の終電でお腹すいたら、ボタンを押して、家に到着すると、炊飯器の中で温かいご飯もうお待ちしております。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二つ目は</a:t>
            </a:r>
            <a:r>
              <a:rPr kumimoji="1" lang="ja-JP" altLang="en-US" sz="1200" dirty="0" smtClean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安全監視です。</a:t>
            </a:r>
            <a:endParaRPr kumimoji="1" lang="en-US" altLang="ja-JP" dirty="0" smtClean="0"/>
          </a:p>
          <a:p>
            <a:r>
              <a:rPr kumimoji="1" lang="ja-JP" altLang="ja-JP" dirty="0" smtClean="0"/>
              <a:t>窓やドアなど不法</a:t>
            </a:r>
            <a:r>
              <a:rPr lang="ja-JP" altLang="en-US" dirty="0" smtClean="0">
                <a:sym typeface="+mn-ea"/>
              </a:rPr>
              <a:t>侵入されたら、警報し、管理者にメールより通知するから、いつも家の状況を見える。</a:t>
            </a:r>
          </a:p>
          <a:p>
            <a:r>
              <a:rPr kumimoji="1" lang="ja-JP" altLang="en-US" dirty="0" smtClean="0"/>
              <a:t>私物を引き出しなどに置いて、他人に開いたかどうか、すぐ分かる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391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496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ハードウェアは三つの部分に分けます。</a:t>
            </a:r>
          </a:p>
          <a:p>
            <a:r>
              <a:rPr kumimoji="1" lang="ja-JP" altLang="en-US" dirty="0" smtClean="0"/>
              <a:t>全体的には、ブレッドボード、ラズベリー パイ、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です。</a:t>
            </a:r>
          </a:p>
          <a:p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ーー</a:t>
            </a:r>
            <a:r>
              <a:rPr kumimoji="1" lang="ja-JP" altLang="en-US" dirty="0" err="1" smtClean="0"/>
              <a:t>ーーーーーーーーーーーーーーー</a:t>
            </a:r>
            <a:r>
              <a:rPr kumimoji="1" lang="ja-JP" altLang="en-US" dirty="0" smtClean="0"/>
              <a:t>ー</a:t>
            </a:r>
          </a:p>
          <a:p>
            <a:r>
              <a:rPr kumimoji="1" lang="ja-JP" altLang="en-US" dirty="0" smtClean="0"/>
              <a:t>先ずブレッドボードは、磁気近接（きんせつ）スイッチ、ブザー、継電器（けいでんき）を使っています。</a:t>
            </a:r>
          </a:p>
          <a:p>
            <a:r>
              <a:rPr kumimoji="1" lang="ja-JP" altLang="en-US" dirty="0" smtClean="0"/>
              <a:t>磁気きんせつスイッチを、ドアとか引き出しとかに設置して、不法侵入されたかどうかを監視します。後でブザーが警報を鳴らす。</a:t>
            </a:r>
          </a:p>
          <a:p>
            <a:r>
              <a:rPr kumimoji="1" lang="ja-JP" altLang="en-US" dirty="0" smtClean="0"/>
              <a:t>なお、継電器を使って家電を動作させます。</a:t>
            </a:r>
          </a:p>
          <a:p>
            <a:r>
              <a:rPr kumimoji="1" lang="ja-JP" altLang="en-US" dirty="0" smtClean="0"/>
              <a:t>ラズベリーパイの</a:t>
            </a:r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電流が不足なので、ここでモータ駆動</a:t>
            </a:r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を使って継電器を駆動します。</a:t>
            </a:r>
          </a:p>
          <a:p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ーー</a:t>
            </a:r>
            <a:r>
              <a:rPr kumimoji="1" lang="ja-JP" altLang="en-US" dirty="0" err="1" smtClean="0"/>
              <a:t>ーーーーーーーーーーーー</a:t>
            </a:r>
            <a:r>
              <a:rPr kumimoji="1" lang="ja-JP" altLang="en-US" dirty="0" smtClean="0"/>
              <a:t>ー</a:t>
            </a:r>
          </a:p>
          <a:p>
            <a:r>
              <a:rPr kumimoji="1" lang="ja-JP" altLang="en-US" dirty="0" smtClean="0"/>
              <a:t>次はラズベリー パイです</a:t>
            </a:r>
          </a:p>
          <a:p>
            <a:r>
              <a:rPr kumimoji="1" lang="ja-JP" altLang="en-US" dirty="0" smtClean="0"/>
              <a:t>ラズベリーパイが</a:t>
            </a:r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よりハードウェアをコントロールします</a:t>
            </a:r>
          </a:p>
          <a:p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ーー</a:t>
            </a:r>
            <a:r>
              <a:rPr kumimoji="1" lang="ja-JP" altLang="en-US" dirty="0" err="1" smtClean="0"/>
              <a:t>ーーーーーーーーー</a:t>
            </a:r>
            <a:r>
              <a:rPr kumimoji="1" lang="ja-JP" altLang="en-US" dirty="0" smtClean="0"/>
              <a:t>ー</a:t>
            </a:r>
          </a:p>
          <a:p>
            <a:r>
              <a:rPr kumimoji="1" lang="ja-JP" altLang="en-US" dirty="0" smtClean="0"/>
              <a:t>次は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です。</a:t>
            </a:r>
          </a:p>
          <a:p>
            <a:r>
              <a:rPr kumimoji="1" lang="ja-JP" altLang="en-US" dirty="0" smtClean="0"/>
              <a:t>今回の執事システムは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のアプリです。</a:t>
            </a:r>
          </a:p>
          <a:p>
            <a:r>
              <a:rPr kumimoji="1" lang="ja-JP" altLang="en-US" dirty="0" smtClean="0"/>
              <a:t>最後に、不法侵入されたとき、携帯とかパソコンとかがメールを届きます。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53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794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51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56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77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84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99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14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03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86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0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4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468255" y="1076577"/>
            <a:ext cx="812384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4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組込みプログラム開発</a:t>
            </a:r>
            <a:r>
              <a:rPr lang="en-US" altLang="ja-JP" sz="4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最終発表</a:t>
            </a:r>
            <a:r>
              <a:rPr lang="en-US" altLang="ja-JP" sz="4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5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  <a:sym typeface="+mn-ea"/>
              </a:rPr>
              <a:t>執事</a:t>
            </a:r>
            <a:r>
              <a:rPr lang="ja-JP" altLang="en-US" sz="5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システム</a:t>
            </a:r>
            <a:r>
              <a:rPr lang="en-US" altLang="ja-JP" sz="5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5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600" dirty="0" smtClean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（元：遠距離家</a:t>
            </a:r>
            <a:r>
              <a:rPr lang="ja-JP" altLang="en-US" sz="36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防犯システム）</a:t>
            </a:r>
            <a:endParaRPr lang="zh-CN" altLang="en-US" sz="54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997" y="4418906"/>
            <a:ext cx="5169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チーム：</a:t>
            </a:r>
            <a:r>
              <a:rPr lang="en-US" altLang="ja-JP" sz="6000" dirty="0">
                <a:solidFill>
                  <a:schemeClr val="bg2"/>
                </a:solidFill>
                <a:latin typeface="Sitka Text" panose="02000505000000020004" pitchFamily="2" charset="0"/>
              </a:rPr>
              <a:t>T2P</a:t>
            </a:r>
          </a:p>
        </p:txBody>
      </p:sp>
      <p:sp>
        <p:nvSpPr>
          <p:cNvPr id="5" name="椭圆 4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423216" y="3578772"/>
            <a:ext cx="3979428" cy="2455575"/>
            <a:chOff x="6652010" y="2000022"/>
            <a:chExt cx="3979428" cy="2455575"/>
          </a:xfrm>
        </p:grpSpPr>
        <p:sp>
          <p:nvSpPr>
            <p:cNvPr id="4" name="文本框 3"/>
            <p:cNvSpPr txBox="1"/>
            <p:nvPr/>
          </p:nvSpPr>
          <p:spPr>
            <a:xfrm>
              <a:off x="7920017" y="3070602"/>
              <a:ext cx="271142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ja-JP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201620722</a:t>
              </a:r>
              <a:r>
                <a:rPr lang="ja-JP" altLang="en-US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　</a:t>
              </a:r>
              <a:r>
                <a:rPr lang="en-US" altLang="ja-JP" sz="2000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PU YUE</a:t>
              </a:r>
            </a:p>
            <a:p>
              <a:pPr>
                <a:lnSpc>
                  <a:spcPct val="150000"/>
                </a:lnSpc>
              </a:pPr>
              <a:r>
                <a:rPr lang="en-US" altLang="ja-JP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201620715</a:t>
              </a:r>
              <a:r>
                <a:rPr lang="ja-JP" altLang="en-US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　</a:t>
              </a:r>
              <a:r>
                <a:rPr lang="en-US" altLang="ja-JP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DU YAN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ja-JP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201620717 </a:t>
              </a:r>
              <a:r>
                <a:rPr kumimoji="1" lang="ja-JP" altLang="en-US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　   董哲  </a:t>
              </a:r>
              <a:endParaRPr kumimoji="1" lang="en-US" altLang="ja-JP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1" name="KSO_Shape"/>
            <p:cNvSpPr/>
            <p:nvPr/>
          </p:nvSpPr>
          <p:spPr>
            <a:xfrm flipH="1" flipV="1">
              <a:off x="6652010" y="2000022"/>
              <a:ext cx="106962" cy="64639"/>
            </a:xfrm>
            <a:custGeom>
              <a:avLst/>
              <a:gdLst/>
              <a:ahLst/>
              <a:cxnLst/>
              <a:rect l="l" t="t" r="r" b="b"/>
              <a:pathLst>
                <a:path w="684048" h="556307">
                  <a:moveTo>
                    <a:pt x="222901" y="383453"/>
                  </a:moveTo>
                  <a:cubicBezTo>
                    <a:pt x="218315" y="383977"/>
                    <a:pt x="213613" y="385281"/>
                    <a:pt x="209039" y="387420"/>
                  </a:cubicBezTo>
                  <a:cubicBezTo>
                    <a:pt x="190739" y="395979"/>
                    <a:pt x="181407" y="414680"/>
                    <a:pt x="188193" y="429191"/>
                  </a:cubicBezTo>
                  <a:cubicBezTo>
                    <a:pt x="194980" y="443702"/>
                    <a:pt x="215317" y="448527"/>
                    <a:pt x="233616" y="439969"/>
                  </a:cubicBezTo>
                  <a:cubicBezTo>
                    <a:pt x="251915" y="431410"/>
                    <a:pt x="261248" y="412709"/>
                    <a:pt x="254461" y="398198"/>
                  </a:cubicBezTo>
                  <a:cubicBezTo>
                    <a:pt x="249371" y="387315"/>
                    <a:pt x="236659" y="381879"/>
                    <a:pt x="222901" y="383453"/>
                  </a:cubicBezTo>
                  <a:close/>
                  <a:moveTo>
                    <a:pt x="284035" y="369073"/>
                  </a:moveTo>
                  <a:cubicBezTo>
                    <a:pt x="281538" y="368297"/>
                    <a:pt x="278657" y="368441"/>
                    <a:pt x="275985" y="369691"/>
                  </a:cubicBezTo>
                  <a:cubicBezTo>
                    <a:pt x="270641" y="372190"/>
                    <a:pt x="268154" y="378164"/>
                    <a:pt x="270432" y="383034"/>
                  </a:cubicBezTo>
                  <a:cubicBezTo>
                    <a:pt x="272710" y="387904"/>
                    <a:pt x="278888" y="389825"/>
                    <a:pt x="284233" y="387325"/>
                  </a:cubicBezTo>
                  <a:cubicBezTo>
                    <a:pt x="289577" y="384826"/>
                    <a:pt x="292063" y="378852"/>
                    <a:pt x="289785" y="373982"/>
                  </a:cubicBezTo>
                  <a:cubicBezTo>
                    <a:pt x="288647" y="371547"/>
                    <a:pt x="286533" y="369850"/>
                    <a:pt x="284035" y="369073"/>
                  </a:cubicBezTo>
                  <a:close/>
                  <a:moveTo>
                    <a:pt x="266604" y="297070"/>
                  </a:moveTo>
                  <a:cubicBezTo>
                    <a:pt x="319078" y="300338"/>
                    <a:pt x="362309" y="335548"/>
                    <a:pt x="367763" y="383070"/>
                  </a:cubicBezTo>
                  <a:cubicBezTo>
                    <a:pt x="373996" y="437381"/>
                    <a:pt x="328527" y="487207"/>
                    <a:pt x="266205" y="494360"/>
                  </a:cubicBezTo>
                  <a:cubicBezTo>
                    <a:pt x="203883" y="501513"/>
                    <a:pt x="148308" y="463284"/>
                    <a:pt x="142074" y="408972"/>
                  </a:cubicBezTo>
                  <a:cubicBezTo>
                    <a:pt x="135841" y="354661"/>
                    <a:pt x="181310" y="304835"/>
                    <a:pt x="243632" y="297682"/>
                  </a:cubicBezTo>
                  <a:cubicBezTo>
                    <a:pt x="251423" y="296788"/>
                    <a:pt x="259108" y="296603"/>
                    <a:pt x="266604" y="297070"/>
                  </a:cubicBezTo>
                  <a:close/>
                  <a:moveTo>
                    <a:pt x="297042" y="252387"/>
                  </a:moveTo>
                  <a:cubicBezTo>
                    <a:pt x="283618" y="252176"/>
                    <a:pt x="269820" y="252839"/>
                    <a:pt x="255793" y="254449"/>
                  </a:cubicBezTo>
                  <a:cubicBezTo>
                    <a:pt x="143583" y="267328"/>
                    <a:pt x="59288" y="335880"/>
                    <a:pt x="67516" y="407566"/>
                  </a:cubicBezTo>
                  <a:cubicBezTo>
                    <a:pt x="75743" y="479252"/>
                    <a:pt x="173377" y="526925"/>
                    <a:pt x="285587" y="514046"/>
                  </a:cubicBezTo>
                  <a:cubicBezTo>
                    <a:pt x="397797" y="501168"/>
                    <a:pt x="482091" y="432615"/>
                    <a:pt x="473864" y="360929"/>
                  </a:cubicBezTo>
                  <a:cubicBezTo>
                    <a:pt x="466665" y="298204"/>
                    <a:pt x="391015" y="253864"/>
                    <a:pt x="297042" y="252387"/>
                  </a:cubicBezTo>
                  <a:close/>
                  <a:moveTo>
                    <a:pt x="509416" y="97868"/>
                  </a:moveTo>
                  <a:cubicBezTo>
                    <a:pt x="544841" y="99182"/>
                    <a:pt x="588107" y="127580"/>
                    <a:pt x="590257" y="183051"/>
                  </a:cubicBezTo>
                  <a:cubicBezTo>
                    <a:pt x="592352" y="199448"/>
                    <a:pt x="588214" y="215684"/>
                    <a:pt x="579852" y="229407"/>
                  </a:cubicBezTo>
                  <a:lnTo>
                    <a:pt x="580228" y="229581"/>
                  </a:lnTo>
                  <a:cubicBezTo>
                    <a:pt x="580244" y="229743"/>
                    <a:pt x="580186" y="229872"/>
                    <a:pt x="580126" y="230000"/>
                  </a:cubicBezTo>
                  <a:lnTo>
                    <a:pt x="578707" y="232024"/>
                  </a:lnTo>
                  <a:cubicBezTo>
                    <a:pt x="578590" y="232839"/>
                    <a:pt x="578192" y="233485"/>
                    <a:pt x="577787" y="234126"/>
                  </a:cubicBezTo>
                  <a:lnTo>
                    <a:pt x="577385" y="233908"/>
                  </a:lnTo>
                  <a:cubicBezTo>
                    <a:pt x="572286" y="241165"/>
                    <a:pt x="563167" y="244302"/>
                    <a:pt x="554750" y="241632"/>
                  </a:cubicBezTo>
                  <a:lnTo>
                    <a:pt x="548315" y="238643"/>
                  </a:lnTo>
                  <a:cubicBezTo>
                    <a:pt x="539522" y="233101"/>
                    <a:pt x="536249" y="221620"/>
                    <a:pt x="540834" y="211750"/>
                  </a:cubicBezTo>
                  <a:lnTo>
                    <a:pt x="541088" y="211402"/>
                  </a:lnTo>
                  <a:lnTo>
                    <a:pt x="541243" y="211474"/>
                  </a:lnTo>
                  <a:cubicBezTo>
                    <a:pt x="549302" y="193084"/>
                    <a:pt x="546794" y="175359"/>
                    <a:pt x="541863" y="165391"/>
                  </a:cubicBezTo>
                  <a:cubicBezTo>
                    <a:pt x="534763" y="151042"/>
                    <a:pt x="514479" y="135118"/>
                    <a:pt x="480142" y="145181"/>
                  </a:cubicBezTo>
                  <a:lnTo>
                    <a:pt x="480025" y="144483"/>
                  </a:lnTo>
                  <a:cubicBezTo>
                    <a:pt x="471706" y="144624"/>
                    <a:pt x="464282" y="140887"/>
                    <a:pt x="461009" y="134412"/>
                  </a:cubicBezTo>
                  <a:lnTo>
                    <a:pt x="458966" y="128175"/>
                  </a:lnTo>
                  <a:cubicBezTo>
                    <a:pt x="457496" y="119354"/>
                    <a:pt x="463572" y="110158"/>
                    <a:pt x="473636" y="106144"/>
                  </a:cubicBezTo>
                  <a:lnTo>
                    <a:pt x="473571" y="105761"/>
                  </a:lnTo>
                  <a:cubicBezTo>
                    <a:pt x="485121" y="99922"/>
                    <a:pt x="497817" y="97438"/>
                    <a:pt x="509416" y="97868"/>
                  </a:cubicBezTo>
                  <a:close/>
                  <a:moveTo>
                    <a:pt x="286518" y="82088"/>
                  </a:moveTo>
                  <a:cubicBezTo>
                    <a:pt x="376738" y="91976"/>
                    <a:pt x="317665" y="163994"/>
                    <a:pt x="337363" y="184000"/>
                  </a:cubicBezTo>
                  <a:cubicBezTo>
                    <a:pt x="387081" y="179119"/>
                    <a:pt x="437510" y="146098"/>
                    <a:pt x="486517" y="169358"/>
                  </a:cubicBezTo>
                  <a:cubicBezTo>
                    <a:pt x="533076" y="203014"/>
                    <a:pt x="494312" y="233925"/>
                    <a:pt x="501054" y="264835"/>
                  </a:cubicBezTo>
                  <a:cubicBezTo>
                    <a:pt x="649340" y="323962"/>
                    <a:pt x="585744" y="409170"/>
                    <a:pt x="562675" y="436725"/>
                  </a:cubicBezTo>
                  <a:cubicBezTo>
                    <a:pt x="354965" y="648778"/>
                    <a:pt x="45454" y="533772"/>
                    <a:pt x="10807" y="435328"/>
                  </a:cubicBezTo>
                  <a:cubicBezTo>
                    <a:pt x="-41075" y="330306"/>
                    <a:pt x="100878" y="89491"/>
                    <a:pt x="286518" y="82088"/>
                  </a:cubicBezTo>
                  <a:close/>
                  <a:moveTo>
                    <a:pt x="489068" y="0"/>
                  </a:moveTo>
                  <a:cubicBezTo>
                    <a:pt x="596753" y="0"/>
                    <a:pt x="684048" y="87296"/>
                    <a:pt x="684048" y="194980"/>
                  </a:cubicBezTo>
                  <a:cubicBezTo>
                    <a:pt x="684048" y="216847"/>
                    <a:pt x="680448" y="237874"/>
                    <a:pt x="672966" y="257215"/>
                  </a:cubicBezTo>
                  <a:lnTo>
                    <a:pt x="672379" y="257003"/>
                  </a:lnTo>
                  <a:cubicBezTo>
                    <a:pt x="668967" y="265617"/>
                    <a:pt x="657523" y="269364"/>
                    <a:pt x="645725" y="265916"/>
                  </a:cubicBezTo>
                  <a:lnTo>
                    <a:pt x="637884" y="262819"/>
                  </a:lnTo>
                  <a:cubicBezTo>
                    <a:pt x="627530" y="257587"/>
                    <a:pt x="621785" y="247890"/>
                    <a:pt x="624308" y="239644"/>
                  </a:cubicBezTo>
                  <a:lnTo>
                    <a:pt x="623975" y="239524"/>
                  </a:lnTo>
                  <a:cubicBezTo>
                    <a:pt x="629260" y="225659"/>
                    <a:pt x="631774" y="210613"/>
                    <a:pt x="631774" y="194980"/>
                  </a:cubicBezTo>
                  <a:cubicBezTo>
                    <a:pt x="631774" y="116165"/>
                    <a:pt x="567883" y="52274"/>
                    <a:pt x="489068" y="52274"/>
                  </a:cubicBezTo>
                  <a:lnTo>
                    <a:pt x="469942" y="54202"/>
                  </a:lnTo>
                  <a:lnTo>
                    <a:pt x="469951" y="54239"/>
                  </a:lnTo>
                  <a:cubicBezTo>
                    <a:pt x="469861" y="54366"/>
                    <a:pt x="469744" y="54397"/>
                    <a:pt x="469627" y="54427"/>
                  </a:cubicBezTo>
                  <a:cubicBezTo>
                    <a:pt x="460634" y="56697"/>
                    <a:pt x="450861" y="49439"/>
                    <a:pt x="446718" y="37636"/>
                  </a:cubicBezTo>
                  <a:lnTo>
                    <a:pt x="444619" y="29323"/>
                  </a:lnTo>
                  <a:cubicBezTo>
                    <a:pt x="442667" y="16995"/>
                    <a:pt x="447797" y="5987"/>
                    <a:pt x="456757" y="3699"/>
                  </a:cubicBezTo>
                  <a:lnTo>
                    <a:pt x="456661" y="3267"/>
                  </a:lnTo>
                  <a:cubicBezTo>
                    <a:pt x="467135" y="923"/>
                    <a:pt x="477994" y="0"/>
                    <a:pt x="489068" y="0"/>
                  </a:cubicBezTo>
                  <a:close/>
                </a:path>
              </a:pathLst>
            </a:cu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テキスト ボックス 12"/>
          <p:cNvSpPr txBox="1"/>
          <p:nvPr/>
        </p:nvSpPr>
        <p:spPr>
          <a:xfrm>
            <a:off x="11711354" y="63304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2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79167E-6 4.07407E-6 L 4.79167E-6 -0.0210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16667E-7 1.11111E-6 L 4.16667E-7 -0.02107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" grpId="0"/>
      <p:bldP spid="2" grpId="1"/>
      <p:bldP spid="2" grpId="2"/>
      <p:bldP spid="3" grpId="0"/>
      <p:bldP spid="3" grpId="1"/>
      <p:bldP spid="5" grpId="0" animBg="1"/>
      <p:bldP spid="5" grpId="1" animBg="1"/>
      <p:bldP spid="5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32499" y="801865"/>
            <a:ext cx="884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40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設計と実装</a:t>
            </a:r>
            <a:r>
              <a:rPr lang="ja-JP" altLang="en-US" sz="4000" dirty="0" err="1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lang="ja-JP" altLang="en-US" sz="40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ーハードウェア</a:t>
            </a:r>
            <a:endParaRPr lang="zh-CN" altLang="en-US" sz="40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40188" y="1861148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グループ化 29"/>
          <p:cNvGrpSpPr/>
          <p:nvPr/>
        </p:nvGrpSpPr>
        <p:grpSpPr>
          <a:xfrm>
            <a:off x="388693" y="2035715"/>
            <a:ext cx="11451531" cy="4434401"/>
            <a:chOff x="628389" y="2223248"/>
            <a:chExt cx="11451531" cy="4434401"/>
          </a:xfrm>
        </p:grpSpPr>
        <p:pic>
          <p:nvPicPr>
            <p:cNvPr id="31" name="图片 2" descr="继电器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389" y="5468175"/>
              <a:ext cx="1072233" cy="1189474"/>
            </a:xfrm>
            <a:prstGeom prst="rect">
              <a:avLst/>
            </a:prstGeom>
          </p:spPr>
        </p:pic>
        <p:grpSp>
          <p:nvGrpSpPr>
            <p:cNvPr id="32" name="グループ化 31"/>
            <p:cNvGrpSpPr/>
            <p:nvPr/>
          </p:nvGrpSpPr>
          <p:grpSpPr>
            <a:xfrm>
              <a:off x="924595" y="2223248"/>
              <a:ext cx="11155325" cy="4348850"/>
              <a:chOff x="924595" y="2223248"/>
              <a:chExt cx="11155325" cy="4348850"/>
            </a:xfrm>
          </p:grpSpPr>
          <p:sp>
            <p:nvSpPr>
              <p:cNvPr id="33" name="左右矢印 32"/>
              <p:cNvSpPr/>
              <p:nvPr/>
            </p:nvSpPr>
            <p:spPr>
              <a:xfrm>
                <a:off x="4511754" y="3561570"/>
                <a:ext cx="662587" cy="39052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4471947" y="3164933"/>
                <a:ext cx="776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chemeClr val="bg2"/>
                    </a:solidFill>
                  </a:rPr>
                  <a:t>GPIO</a:t>
                </a:r>
                <a:endParaRPr kumimoji="1" lang="ja-JP" altLang="en-US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4957" y="2856803"/>
                <a:ext cx="2891155" cy="1892300"/>
              </a:xfrm>
              <a:prstGeom prst="rect">
                <a:avLst/>
              </a:prstGeom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8171" y="2674098"/>
                <a:ext cx="2650490" cy="1932940"/>
              </a:xfrm>
              <a:prstGeom prst="rect">
                <a:avLst/>
              </a:prstGeom>
            </p:spPr>
          </p:pic>
          <p:sp>
            <p:nvSpPr>
              <p:cNvPr id="37" name="左右矢印 36"/>
              <p:cNvSpPr/>
              <p:nvPr/>
            </p:nvSpPr>
            <p:spPr>
              <a:xfrm>
                <a:off x="8337295" y="3534265"/>
                <a:ext cx="647065" cy="417830"/>
              </a:xfrm>
              <a:prstGeom prst="leftRightArrow">
                <a:avLst>
                  <a:gd name="adj1" fmla="val 30488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8188582" y="3106358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chemeClr val="bg2"/>
                    </a:solidFill>
                  </a:rPr>
                  <a:t>Socket</a:t>
                </a:r>
                <a:endParaRPr kumimoji="1" lang="ja-JP" altLang="en-US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2747" y="5316304"/>
                <a:ext cx="608995" cy="1176510"/>
              </a:xfrm>
              <a:prstGeom prst="rect">
                <a:avLst/>
              </a:prstGeom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6733" y="2775523"/>
                <a:ext cx="3106420" cy="2066290"/>
              </a:xfrm>
              <a:prstGeom prst="rect">
                <a:avLst/>
              </a:prstGeom>
            </p:spPr>
          </p:pic>
          <p:pic>
            <p:nvPicPr>
              <p:cNvPr id="41" name="図 4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8263" y="2223248"/>
                <a:ext cx="1201420" cy="901700"/>
              </a:xfrm>
              <a:prstGeom prst="rect">
                <a:avLst/>
              </a:prstGeom>
            </p:spPr>
          </p:pic>
          <p:pic>
            <p:nvPicPr>
              <p:cNvPr id="42" name="図 4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468" y="3310519"/>
                <a:ext cx="1212215" cy="909320"/>
              </a:xfrm>
              <a:prstGeom prst="rect">
                <a:avLst/>
              </a:prstGeom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9970260" y="4749103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chemeClr val="bg2"/>
                    </a:solidFill>
                  </a:rPr>
                  <a:t>mail</a:t>
                </a:r>
                <a:endParaRPr kumimoji="1" lang="ja-JP" alt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44" name="下矢印 43"/>
              <p:cNvSpPr/>
              <p:nvPr/>
            </p:nvSpPr>
            <p:spPr>
              <a:xfrm rot="2363721">
                <a:off x="9461467" y="4688140"/>
                <a:ext cx="365940" cy="58117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下矢印 44"/>
              <p:cNvSpPr/>
              <p:nvPr/>
            </p:nvSpPr>
            <p:spPr>
              <a:xfrm rot="19465906">
                <a:off x="10698028" y="4689642"/>
                <a:ext cx="381846" cy="53460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6" name="Picture 2" descr="http://www.civillink.net/fsozai/sozai/pc13.gi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5809" y="5299712"/>
                <a:ext cx="1534111" cy="12723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テキスト ボックス 46"/>
              <p:cNvSpPr txBox="1"/>
              <p:nvPr/>
            </p:nvSpPr>
            <p:spPr>
              <a:xfrm>
                <a:off x="8557883" y="5468175"/>
                <a:ext cx="461665" cy="78483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chemeClr val="bg2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使用者</a:t>
                </a:r>
                <a:endParaRPr kumimoji="1" lang="ja-JP" altLang="en-US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10161777" y="5444930"/>
                <a:ext cx="461665" cy="78483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chemeClr val="bg2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管理者</a:t>
                </a:r>
                <a:endParaRPr kumimoji="1" lang="ja-JP" altLang="en-US" dirty="0">
                  <a:solidFill>
                    <a:schemeClr val="bg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pic>
            <p:nvPicPr>
              <p:cNvPr id="49" name="図 4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1187" y="4405410"/>
                <a:ext cx="1184776" cy="885961"/>
              </a:xfrm>
              <a:prstGeom prst="rect">
                <a:avLst/>
              </a:prstGeom>
            </p:spPr>
          </p:pic>
          <p:sp>
            <p:nvSpPr>
              <p:cNvPr id="50" name="下矢印 49"/>
              <p:cNvSpPr/>
              <p:nvPr/>
            </p:nvSpPr>
            <p:spPr>
              <a:xfrm rot="2363721">
                <a:off x="1735600" y="5001826"/>
                <a:ext cx="211476" cy="48638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>
                <a:off x="924595" y="5014254"/>
                <a:ext cx="880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bg2"/>
                    </a:solidFill>
                  </a:rPr>
                  <a:t>ON/OFF</a:t>
                </a:r>
                <a:endParaRPr kumimoji="1" lang="ja-JP" altLang="en-US" sz="1400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2" name="テキスト ボックス 51"/>
          <p:cNvSpPr txBox="1"/>
          <p:nvPr/>
        </p:nvSpPr>
        <p:spPr>
          <a:xfrm>
            <a:off x="11711354" y="63304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10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1.48148E-6 L -0.25 1.48148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7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9" grpId="0" animBg="1"/>
      <p:bldP spid="9" grpId="1" animBg="1"/>
      <p:bldP spid="9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32499" y="801865"/>
            <a:ext cx="884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36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設計と実装</a:t>
            </a:r>
            <a:r>
              <a:rPr lang="ja-JP" altLang="en-US" sz="3600" dirty="0" err="1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lang="ja-JP" altLang="en-US" sz="36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ーソフトウェア</a:t>
            </a:r>
            <a:endParaRPr lang="zh-CN" altLang="en-US" sz="36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40188" y="1861148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グループ化 51"/>
          <p:cNvGrpSpPr/>
          <p:nvPr/>
        </p:nvGrpSpPr>
        <p:grpSpPr>
          <a:xfrm>
            <a:off x="476316" y="2623131"/>
            <a:ext cx="11096942" cy="3329305"/>
            <a:chOff x="571500" y="2457450"/>
            <a:chExt cx="11096942" cy="3329305"/>
          </a:xfrm>
        </p:grpSpPr>
        <p:sp>
          <p:nvSpPr>
            <p:cNvPr id="53" name="フローチャート: 代替処理 52"/>
            <p:cNvSpPr/>
            <p:nvPr/>
          </p:nvSpPr>
          <p:spPr>
            <a:xfrm>
              <a:off x="571500" y="2457450"/>
              <a:ext cx="4182110" cy="3329305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 smtClean="0">
                  <a:solidFill>
                    <a:schemeClr val="tx1"/>
                  </a:solidFill>
                  <a:sym typeface="+mn-ea"/>
                </a:rPr>
                <a:t>Raspberry Pi</a:t>
              </a:r>
            </a:p>
            <a:p>
              <a:pPr algn="ctr"/>
              <a:endParaRPr kumimoji="1" lang="en-US" altLang="ja-JP" dirty="0" smtClean="0"/>
            </a:p>
            <a:p>
              <a:pPr algn="ctr"/>
              <a:endParaRPr kumimoji="1" lang="en-US" altLang="ja-JP" dirty="0" smtClean="0"/>
            </a:p>
            <a:p>
              <a:pPr algn="ctr"/>
              <a:endParaRPr lang="en-US" altLang="ja-JP" dirty="0"/>
            </a:p>
            <a:p>
              <a:pPr algn="ctr"/>
              <a:endParaRPr kumimoji="1" lang="en-US" altLang="ja-JP" dirty="0" smtClean="0"/>
            </a:p>
            <a:p>
              <a:pPr algn="ctr"/>
              <a:endParaRPr lang="en-US" altLang="ja-JP" dirty="0"/>
            </a:p>
            <a:p>
              <a:pPr algn="ctr"/>
              <a:endParaRPr kumimoji="1" lang="en-US" altLang="ja-JP" dirty="0" smtClean="0"/>
            </a:p>
            <a:p>
              <a:pPr algn="ctr"/>
              <a:endParaRPr lang="en-US" altLang="ja-JP" dirty="0"/>
            </a:p>
            <a:p>
              <a:pPr algn="ctr"/>
              <a:endParaRPr kumimoji="1" lang="en-US" altLang="ja-JP" dirty="0" smtClean="0"/>
            </a:p>
            <a:p>
              <a:pPr algn="ctr"/>
              <a:endParaRPr lang="en-US" altLang="ja-JP" dirty="0"/>
            </a:p>
          </p:txBody>
        </p:sp>
        <p:sp>
          <p:nvSpPr>
            <p:cNvPr id="54" name="フローチャート: 処理 53"/>
            <p:cNvSpPr/>
            <p:nvPr/>
          </p:nvSpPr>
          <p:spPr>
            <a:xfrm>
              <a:off x="2106190" y="3233209"/>
              <a:ext cx="1323975" cy="504825"/>
            </a:xfrm>
            <a:prstGeom prst="flowChart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 smtClean="0"/>
                <a:t>Main program</a:t>
              </a:r>
              <a:endParaRPr kumimoji="1" lang="ja-JP" altLang="en-US" sz="1200" dirty="0"/>
            </a:p>
          </p:txBody>
        </p:sp>
        <p:sp>
          <p:nvSpPr>
            <p:cNvPr id="55" name="フローチャート: 処理 54"/>
            <p:cNvSpPr/>
            <p:nvPr/>
          </p:nvSpPr>
          <p:spPr>
            <a:xfrm>
              <a:off x="838200" y="4153111"/>
              <a:ext cx="1120775" cy="46863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400" dirty="0" smtClean="0"/>
                <a:t>GPIO Control</a:t>
              </a:r>
              <a:endParaRPr kumimoji="1" lang="en-US" sz="1400" dirty="0"/>
            </a:p>
          </p:txBody>
        </p:sp>
        <p:sp>
          <p:nvSpPr>
            <p:cNvPr id="56" name="フローチャート: 処理 55"/>
            <p:cNvSpPr/>
            <p:nvPr/>
          </p:nvSpPr>
          <p:spPr>
            <a:xfrm>
              <a:off x="2269484" y="4154295"/>
              <a:ext cx="1007110" cy="49657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400" dirty="0" smtClean="0"/>
                <a:t>Sensor Monitor</a:t>
              </a:r>
              <a:endParaRPr kumimoji="1" lang="en-US" sz="1400" dirty="0"/>
            </a:p>
          </p:txBody>
        </p:sp>
        <p:sp>
          <p:nvSpPr>
            <p:cNvPr id="57" name="フローチャート: 処理 56"/>
            <p:cNvSpPr/>
            <p:nvPr/>
          </p:nvSpPr>
          <p:spPr>
            <a:xfrm>
              <a:off x="3554998" y="4147502"/>
              <a:ext cx="991870" cy="48133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 smtClean="0"/>
                <a:t>alarm</a:t>
              </a:r>
              <a:endParaRPr kumimoji="1" lang="ja-JP" altLang="en-US" dirty="0"/>
            </a:p>
          </p:txBody>
        </p:sp>
        <p:sp>
          <p:nvSpPr>
            <p:cNvPr id="58" name="フローチャート: 処理 57"/>
            <p:cNvSpPr/>
            <p:nvPr/>
          </p:nvSpPr>
          <p:spPr>
            <a:xfrm>
              <a:off x="1334664" y="4999888"/>
              <a:ext cx="2867025" cy="409575"/>
            </a:xfrm>
            <a:prstGeom prst="flowChartProcess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>
                  <a:solidFill>
                    <a:srgbClr val="002060"/>
                  </a:solidFill>
                </a:rPr>
                <a:t>S</a:t>
              </a:r>
              <a:r>
                <a:rPr kumimoji="1" lang="en-US" altLang="ja-JP" dirty="0" smtClean="0">
                  <a:solidFill>
                    <a:srgbClr val="002060"/>
                  </a:solidFill>
                </a:rPr>
                <a:t>erver(C++)</a:t>
              </a:r>
              <a:endParaRPr kumimoji="1" lang="ja-JP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59" name="フローチャート: 代替処理 58"/>
            <p:cNvSpPr/>
            <p:nvPr/>
          </p:nvSpPr>
          <p:spPr>
            <a:xfrm>
              <a:off x="6717982" y="2476543"/>
              <a:ext cx="4950460" cy="3243580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Android</a:t>
              </a:r>
            </a:p>
            <a:p>
              <a:pPr algn="ctr"/>
              <a:endParaRPr kumimoji="1" lang="en-US" altLang="ja-JP" dirty="0" smtClean="0"/>
            </a:p>
            <a:p>
              <a:pPr algn="ctr"/>
              <a:endParaRPr kumimoji="1" lang="en-US" altLang="ja-JP" dirty="0" smtClean="0"/>
            </a:p>
            <a:p>
              <a:pPr algn="ctr"/>
              <a:endParaRPr lang="en-US" altLang="ja-JP" dirty="0"/>
            </a:p>
            <a:p>
              <a:pPr algn="ctr"/>
              <a:endParaRPr kumimoji="1" lang="en-US" altLang="ja-JP" dirty="0" smtClean="0"/>
            </a:p>
            <a:p>
              <a:pPr algn="ctr"/>
              <a:endParaRPr lang="en-US" altLang="ja-JP" dirty="0"/>
            </a:p>
            <a:p>
              <a:pPr algn="ctr"/>
              <a:endParaRPr kumimoji="1" lang="en-US" altLang="ja-JP" dirty="0" smtClean="0"/>
            </a:p>
            <a:p>
              <a:pPr algn="ctr"/>
              <a:endParaRPr lang="en-US" altLang="ja-JP" dirty="0"/>
            </a:p>
            <a:p>
              <a:pPr algn="ctr"/>
              <a:endParaRPr kumimoji="1" lang="en-US" altLang="ja-JP" dirty="0" smtClean="0"/>
            </a:p>
            <a:p>
              <a:pPr algn="ctr"/>
              <a:endParaRPr lang="en-US" altLang="ja-JP" dirty="0"/>
            </a:p>
          </p:txBody>
        </p:sp>
        <p:sp>
          <p:nvSpPr>
            <p:cNvPr id="60" name="フローチャート: 処理 59"/>
            <p:cNvSpPr/>
            <p:nvPr/>
          </p:nvSpPr>
          <p:spPr>
            <a:xfrm>
              <a:off x="8510113" y="3194263"/>
              <a:ext cx="1437110" cy="504825"/>
            </a:xfrm>
            <a:prstGeom prst="flowChart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 smtClean="0"/>
                <a:t>UI</a:t>
              </a:r>
              <a:r>
                <a:rPr lang="ja-JP" altLang="en-US" sz="1200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制御</a:t>
              </a:r>
              <a:r>
                <a:rPr lang="ja-JP" altLang="en-US" sz="1200" dirty="0" smtClean="0"/>
                <a:t>（</a:t>
              </a:r>
              <a:r>
                <a:rPr lang="en-US" altLang="ja-JP" sz="1200" dirty="0" err="1" smtClean="0"/>
                <a:t>MainActivity</a:t>
              </a:r>
              <a:r>
                <a:rPr lang="ja-JP" altLang="en-US" sz="1200" dirty="0" smtClean="0"/>
                <a:t>）</a:t>
              </a:r>
              <a:endParaRPr kumimoji="1" lang="ja-JP" altLang="en-US" sz="1200" dirty="0"/>
            </a:p>
          </p:txBody>
        </p:sp>
        <p:sp>
          <p:nvSpPr>
            <p:cNvPr id="61" name="フローチャート: 処理 60"/>
            <p:cNvSpPr/>
            <p:nvPr/>
          </p:nvSpPr>
          <p:spPr>
            <a:xfrm>
              <a:off x="8524240" y="4037330"/>
              <a:ext cx="1337945" cy="5664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監視</a:t>
              </a:r>
            </a:p>
            <a:p>
              <a:pPr algn="ctr"/>
              <a:r>
                <a:rPr lang="ja-JP" altLang="en-US" sz="1400" dirty="0" smtClean="0"/>
                <a:t>（</a:t>
              </a:r>
              <a:r>
                <a:rPr lang="en-US" altLang="ja-JP" sz="1400" dirty="0" err="1" smtClean="0"/>
                <a:t>Monitor</a:t>
              </a:r>
              <a:r>
                <a:rPr lang="ja-JP" altLang="en-US" sz="1400" dirty="0" smtClean="0"/>
                <a:t>）</a:t>
              </a:r>
              <a:endParaRPr kumimoji="1" lang="ja-JP" altLang="en-US" dirty="0"/>
            </a:p>
          </p:txBody>
        </p:sp>
        <p:sp>
          <p:nvSpPr>
            <p:cNvPr id="62" name="フローチャート: 処理 61"/>
            <p:cNvSpPr/>
            <p:nvPr/>
          </p:nvSpPr>
          <p:spPr>
            <a:xfrm>
              <a:off x="10038715" y="4036060"/>
              <a:ext cx="1478915" cy="55308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 smtClean="0"/>
                <a:t>Email</a:t>
              </a:r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通知</a:t>
              </a:r>
              <a:r>
                <a:rPr lang="ja-JP" altLang="en-US" sz="1400" dirty="0" smtClean="0"/>
                <a:t>（</a:t>
              </a:r>
              <a:r>
                <a:rPr lang="en-US" altLang="ja-JP" sz="1400" dirty="0" err="1" smtClean="0"/>
                <a:t>SendMail</a:t>
              </a:r>
              <a:r>
                <a:rPr lang="ja-JP" altLang="en-US" sz="1400" dirty="0" smtClean="0"/>
                <a:t>）</a:t>
              </a:r>
              <a:endParaRPr kumimoji="1" lang="ja-JP" altLang="en-US" dirty="0"/>
            </a:p>
          </p:txBody>
        </p:sp>
        <p:sp>
          <p:nvSpPr>
            <p:cNvPr id="63" name="フローチャート: 処理 62"/>
            <p:cNvSpPr/>
            <p:nvPr/>
          </p:nvSpPr>
          <p:spPr>
            <a:xfrm>
              <a:off x="7970788" y="4999887"/>
              <a:ext cx="2867025" cy="409575"/>
            </a:xfrm>
            <a:prstGeom prst="flowChartProcess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rgbClr val="002060"/>
                  </a:solidFill>
                </a:rPr>
                <a:t>Client(JAVA)</a:t>
              </a:r>
              <a:endParaRPr kumimoji="1" lang="ja-JP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64" name="左右矢印 63"/>
            <p:cNvSpPr/>
            <p:nvPr/>
          </p:nvSpPr>
          <p:spPr>
            <a:xfrm>
              <a:off x="4467323" y="5025099"/>
              <a:ext cx="2609752" cy="27966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5331996" y="4771313"/>
              <a:ext cx="166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>
                      <a:lumMod val="95000"/>
                    </a:schemeClr>
                  </a:solidFill>
                </a:rPr>
                <a:t>Socket</a:t>
              </a:r>
              <a:endParaRPr kumimoji="1" lang="ja-JP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フローチャート: 処理 17"/>
            <p:cNvSpPr/>
            <p:nvPr/>
          </p:nvSpPr>
          <p:spPr>
            <a:xfrm>
              <a:off x="6845300" y="3964305"/>
              <a:ext cx="1549400" cy="70739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知能家電</a:t>
              </a:r>
              <a:r>
                <a:rPr lang="ja-JP" altLang="en-US" sz="1400" dirty="0" smtClean="0"/>
                <a:t>（</a:t>
              </a:r>
              <a:r>
                <a:rPr lang="en-US" altLang="ja-JP" sz="1400" dirty="0" smtClean="0"/>
                <a:t>E</a:t>
              </a:r>
              <a:r>
                <a:rPr lang="ja-JP" altLang="en-US" sz="1400" dirty="0" smtClean="0"/>
                <a:t>lectrical </a:t>
              </a:r>
              <a:r>
                <a:rPr lang="en-US" altLang="ja-JP" sz="1400" dirty="0" smtClean="0"/>
                <a:t>On/Off</a:t>
              </a:r>
              <a:r>
                <a:rPr lang="ja-JP" altLang="en-US" sz="1400" dirty="0" smtClean="0"/>
                <a:t>）</a:t>
              </a:r>
              <a:endParaRPr kumimoji="1" lang="ja-JP" altLang="en-US" dirty="0"/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11711354" y="6330461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11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1.11111E-6 L -0.25 1.11111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7" dur="20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9" grpId="0" animBg="1"/>
      <p:bldP spid="9" grpId="1" animBg="1"/>
      <p:bldP spid="9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任意多边形 82"/>
          <p:cNvSpPr/>
          <p:nvPr/>
        </p:nvSpPr>
        <p:spPr>
          <a:xfrm>
            <a:off x="1583582" y="4850661"/>
            <a:ext cx="15586972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2082411" y="4144152"/>
            <a:ext cx="19453107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5" b="7675"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6096001 w 12192000"/>
              <a:gd name="connsiteY0" fmla="*/ 925595 h 6858000"/>
              <a:gd name="connsiteX1" fmla="*/ 6018938 w 12192000"/>
              <a:gd name="connsiteY1" fmla="*/ 942509 h 6858000"/>
              <a:gd name="connsiteX2" fmla="*/ 4000277 w 12192000"/>
              <a:gd name="connsiteY2" fmla="*/ 1953645 h 6858000"/>
              <a:gd name="connsiteX3" fmla="*/ 3925094 w 12192000"/>
              <a:gd name="connsiteY3" fmla="*/ 2073928 h 6858000"/>
              <a:gd name="connsiteX4" fmla="*/ 3925094 w 12192000"/>
              <a:gd name="connsiteY4" fmla="*/ 4784072 h 6858000"/>
              <a:gd name="connsiteX5" fmla="*/ 4000277 w 12192000"/>
              <a:gd name="connsiteY5" fmla="*/ 4908114 h 6858000"/>
              <a:gd name="connsiteX6" fmla="*/ 6018938 w 12192000"/>
              <a:gd name="connsiteY6" fmla="*/ 5919250 h 6858000"/>
              <a:gd name="connsiteX7" fmla="*/ 6173065 w 12192000"/>
              <a:gd name="connsiteY7" fmla="*/ 5919250 h 6858000"/>
              <a:gd name="connsiteX8" fmla="*/ 8191723 w 12192000"/>
              <a:gd name="connsiteY8" fmla="*/ 4908114 h 6858000"/>
              <a:gd name="connsiteX9" fmla="*/ 8266906 w 12192000"/>
              <a:gd name="connsiteY9" fmla="*/ 4784072 h 6858000"/>
              <a:gd name="connsiteX10" fmla="*/ 8266906 w 12192000"/>
              <a:gd name="connsiteY10" fmla="*/ 2073928 h 6858000"/>
              <a:gd name="connsiteX11" fmla="*/ 8191723 w 12192000"/>
              <a:gd name="connsiteY11" fmla="*/ 1953645 h 6858000"/>
              <a:gd name="connsiteX12" fmla="*/ 6173065 w 12192000"/>
              <a:gd name="connsiteY12" fmla="*/ 942509 h 6858000"/>
              <a:gd name="connsiteX13" fmla="*/ 6096001 w 12192000"/>
              <a:gd name="connsiteY13" fmla="*/ 92559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096001" y="925595"/>
                </a:moveTo>
                <a:cubicBezTo>
                  <a:pt x="6067809" y="925595"/>
                  <a:pt x="6039615" y="931233"/>
                  <a:pt x="6018938" y="942509"/>
                </a:cubicBezTo>
                <a:lnTo>
                  <a:pt x="4000277" y="1953645"/>
                </a:lnTo>
                <a:cubicBezTo>
                  <a:pt x="3958927" y="1972439"/>
                  <a:pt x="3925094" y="2028822"/>
                  <a:pt x="3925094" y="2073928"/>
                </a:cubicBezTo>
                <a:cubicBezTo>
                  <a:pt x="3925094" y="2073928"/>
                  <a:pt x="3925094" y="2073928"/>
                  <a:pt x="3925094" y="4784072"/>
                </a:cubicBezTo>
                <a:cubicBezTo>
                  <a:pt x="3925094" y="4832937"/>
                  <a:pt x="3958927" y="4885561"/>
                  <a:pt x="4000277" y="4908114"/>
                </a:cubicBezTo>
                <a:cubicBezTo>
                  <a:pt x="4000277" y="4908114"/>
                  <a:pt x="4000277" y="4908114"/>
                  <a:pt x="6018938" y="5919250"/>
                </a:cubicBezTo>
                <a:cubicBezTo>
                  <a:pt x="6060289" y="5938044"/>
                  <a:pt x="6131712" y="5938044"/>
                  <a:pt x="6173065" y="5919250"/>
                </a:cubicBezTo>
                <a:cubicBezTo>
                  <a:pt x="6173065" y="5919250"/>
                  <a:pt x="6173065" y="5919250"/>
                  <a:pt x="8191723" y="4908114"/>
                </a:cubicBezTo>
                <a:cubicBezTo>
                  <a:pt x="8233074" y="4885561"/>
                  <a:pt x="8266906" y="4832937"/>
                  <a:pt x="8266906" y="4784072"/>
                </a:cubicBezTo>
                <a:cubicBezTo>
                  <a:pt x="8266906" y="4784072"/>
                  <a:pt x="8266906" y="4784072"/>
                  <a:pt x="8266906" y="2073928"/>
                </a:cubicBezTo>
                <a:cubicBezTo>
                  <a:pt x="8266906" y="2028822"/>
                  <a:pt x="8233074" y="1972439"/>
                  <a:pt x="8191723" y="1953645"/>
                </a:cubicBezTo>
                <a:cubicBezTo>
                  <a:pt x="8191723" y="1953645"/>
                  <a:pt x="8191723" y="1953645"/>
                  <a:pt x="6173065" y="942509"/>
                </a:cubicBezTo>
                <a:cubicBezTo>
                  <a:pt x="6152387" y="931233"/>
                  <a:pt x="6124194" y="925595"/>
                  <a:pt x="6096001" y="9255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Freeform 5"/>
          <p:cNvSpPr>
            <a:spLocks/>
          </p:cNvSpPr>
          <p:nvPr/>
        </p:nvSpPr>
        <p:spPr bwMode="auto">
          <a:xfrm>
            <a:off x="3925093" y="919956"/>
            <a:ext cx="4341812" cy="5018088"/>
          </a:xfrm>
          <a:custGeom>
            <a:avLst/>
            <a:gdLst>
              <a:gd name="T0" fmla="*/ 557 w 1155"/>
              <a:gd name="T1" fmla="*/ 6 h 1335"/>
              <a:gd name="T2" fmla="*/ 598 w 1155"/>
              <a:gd name="T3" fmla="*/ 6 h 1335"/>
              <a:gd name="T4" fmla="*/ 1135 w 1155"/>
              <a:gd name="T5" fmla="*/ 275 h 1335"/>
              <a:gd name="T6" fmla="*/ 1155 w 1155"/>
              <a:gd name="T7" fmla="*/ 307 h 1335"/>
              <a:gd name="T8" fmla="*/ 1155 w 1155"/>
              <a:gd name="T9" fmla="*/ 1028 h 1335"/>
              <a:gd name="T10" fmla="*/ 1135 w 1155"/>
              <a:gd name="T11" fmla="*/ 1061 h 1335"/>
              <a:gd name="T12" fmla="*/ 598 w 1155"/>
              <a:gd name="T13" fmla="*/ 1330 h 1335"/>
              <a:gd name="T14" fmla="*/ 557 w 1155"/>
              <a:gd name="T15" fmla="*/ 1330 h 1335"/>
              <a:gd name="T16" fmla="*/ 20 w 1155"/>
              <a:gd name="T17" fmla="*/ 1061 h 1335"/>
              <a:gd name="T18" fmla="*/ 0 w 1155"/>
              <a:gd name="T19" fmla="*/ 1028 h 1335"/>
              <a:gd name="T20" fmla="*/ 0 w 1155"/>
              <a:gd name="T21" fmla="*/ 307 h 1335"/>
              <a:gd name="T22" fmla="*/ 20 w 1155"/>
              <a:gd name="T23" fmla="*/ 275 h 1335"/>
              <a:gd name="T24" fmla="*/ 557 w 1155"/>
              <a:gd name="T25" fmla="*/ 6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5" h="1335">
                <a:moveTo>
                  <a:pt x="557" y="6"/>
                </a:moveTo>
                <a:cubicBezTo>
                  <a:pt x="568" y="0"/>
                  <a:pt x="587" y="0"/>
                  <a:pt x="598" y="6"/>
                </a:cubicBezTo>
                <a:cubicBezTo>
                  <a:pt x="1135" y="275"/>
                  <a:pt x="1135" y="275"/>
                  <a:pt x="1135" y="275"/>
                </a:cubicBezTo>
                <a:cubicBezTo>
                  <a:pt x="1146" y="280"/>
                  <a:pt x="1155" y="295"/>
                  <a:pt x="1155" y="307"/>
                </a:cubicBezTo>
                <a:cubicBezTo>
                  <a:pt x="1155" y="1028"/>
                  <a:pt x="1155" y="1028"/>
                  <a:pt x="1155" y="1028"/>
                </a:cubicBezTo>
                <a:cubicBezTo>
                  <a:pt x="1155" y="1041"/>
                  <a:pt x="1146" y="1055"/>
                  <a:pt x="1135" y="1061"/>
                </a:cubicBezTo>
                <a:cubicBezTo>
                  <a:pt x="598" y="1330"/>
                  <a:pt x="598" y="1330"/>
                  <a:pt x="598" y="1330"/>
                </a:cubicBezTo>
                <a:cubicBezTo>
                  <a:pt x="587" y="1335"/>
                  <a:pt x="568" y="1335"/>
                  <a:pt x="557" y="1330"/>
                </a:cubicBezTo>
                <a:cubicBezTo>
                  <a:pt x="20" y="1061"/>
                  <a:pt x="20" y="1061"/>
                  <a:pt x="20" y="1061"/>
                </a:cubicBezTo>
                <a:cubicBezTo>
                  <a:pt x="9" y="1055"/>
                  <a:pt x="0" y="1041"/>
                  <a:pt x="0" y="1028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295"/>
                  <a:pt x="9" y="280"/>
                  <a:pt x="20" y="275"/>
                </a:cubicBezTo>
                <a:lnTo>
                  <a:pt x="557" y="6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023999" y="84795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023999" y="5853852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023999" y="84795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023999" y="5853852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6098314" y="4879482"/>
            <a:ext cx="2164267" cy="108407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266905" y="1986135"/>
            <a:ext cx="0" cy="2882728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04269" y="908050"/>
            <a:ext cx="2158312" cy="1081088"/>
          </a:xfrm>
          <a:prstGeom prst="line">
            <a:avLst/>
          </a:prstGeom>
          <a:ln w="12700" cap="rnd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3935413" y="908050"/>
            <a:ext cx="2152320" cy="1078085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925092" y="1986135"/>
            <a:ext cx="0" cy="2882728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925092" y="4870455"/>
            <a:ext cx="2173222" cy="1088554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7527036" y="5665375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37972" y="3133444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2893822" y="4356386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369114" y="4823850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4291702" y="5120856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267428" y="3665824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362259" y="5984367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479360" y="647649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892707" y="4326436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228493" y="5194930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745768" y="3950897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764110" y="4018311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71823" y="5191617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043549" y="6260710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43155" y="5578878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360631" y="5537604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511582" y="1174121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0476893" y="1642565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364643" y="798582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382985" y="865996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5277123" y="163925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577074" y="2174945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375755" y="149311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522306" y="1985239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3360552" y="2719084"/>
            <a:ext cx="5454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デモ</a:t>
            </a:r>
            <a:endParaRPr lang="zh-CN" altLang="en-US" sz="4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353167" y="3841780"/>
            <a:ext cx="14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T2P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6650794" y="4032122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5063660" y="4032122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11711354" y="63304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12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-0.17721 0.1560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78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-0.17812 -0.1539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-77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0.17799 0.1560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78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.17799 -0.1557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-780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721 0.15602 L -0.17721 0.3659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812 -0.15394 L -0.17721 -0.36389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0.15602 L 0.17799 0.3659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3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-0.15579 L 0.17799 -0.3638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2.22222E-6 L -0.93893 2.22222E-6 " pathEditMode="relative" rAng="0" ptsTypes="AA">
                                      <p:cBhvr>
                                        <p:cTn id="134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53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C 0.18282 0.00093 0.1961 0.12685 0.29584 0.12361 C 0.39545 0.11968 0.51576 0.03519 0.60339 0.02708 C 0.69089 0.01921 0.75847 0.07384 0.82097 0.07546 C 0.8836 0.07731 0.93672 0.04444 0.97917 0.03796 C 1.02201 0.03125 1.05065 0.03819 1.07982 0.04468 " pathEditMode="relative" rAng="0" ptsTypes="AAAAAA">
                                      <p:cBhvr>
                                        <p:cTn id="139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96296E-6 C 0.08945 -0.00973 0.21015 -0.03195 0.30989 -0.02223 C 0.40911 -0.01297 0.50976 0.05115 0.59648 0.0574 C 0.68307 0.06365 0.76419 0.01551 0.82955 0.01481 C 0.89505 0.01412 0.94713 0.05949 0.98971 0.05324 C 1.03216 0.04629 1.0513 0.0419 1.08059 0.03657 " pathEditMode="relative" rAng="0" ptsTypes="AAAAAA">
                                      <p:cBhvr>
                                        <p:cTn id="144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4.44444E-6 C 0.11524 0.01042 0.20157 -0.08055 0.30287 -0.07685 C 0.4043 -0.07314 0.51914 0.01112 0.60782 0.02362 C 0.69636 0.03565 0.77227 -0.00439 0.83451 -0.0037 C 0.89675 -0.00347 0.93854 0.03241 0.98125 0.02639 C 1.02357 0.01945 1.05495 0.01135 1.07904 -0.00069 " pathEditMode="relative" rAng="0" ptsTypes="AAAAAA">
                                      <p:cBhvr>
                                        <p:cTn id="149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1.11111E-6 C 0.21419 0.00602 0.22213 0.07685 0.32669 0.08032 C 0.43125 0.08403 0.53607 0.02153 0.62708 0.02083 C 0.7181 0.02014 0.81016 0.07407 0.87318 0.07569 C 0.9362 0.07755 0.96471 0.03217 1.00495 0.03171 C 1.04466 0.03125 1.08086 0.04792 1.10872 0.05602 " pathEditMode="relative" rAng="0" ptsTypes="AAAAAA">
                                      <p:cBhvr>
                                        <p:cTn id="154" dur="4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2.96296E-6 C 0.20586 0.03588 0.26133 0.1199 0.34857 0.12037 C 0.43568 0.12037 0.51576 0.09143 0.55612 0.07523 C 0.59649 0.05879 0.64649 0.03588 0.70755 0.03611 C 0.76823 0.0368 0.88099 0.07801 0.92123 0.07731 C 0.96081 0.07708 1.07357 0.07569 1.10873 0.05555 " pathEditMode="relative" rAng="0" ptsTypes="AAAAAA">
                                      <p:cBhvr>
                                        <p:cTn id="159" dur="3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8.33333E-7 0 C 0.10208 -0.0206 0.21654 -0.05046 0.30768 -0.04329 C 0.39909 -0.03565 0.46875 0.03704 0.54713 0.04468 C 0.62565 0.05231 0.70755 0.00208 0.77799 0.00255 C 0.84831 0.00278 0.92682 0.05394 0.96953 0.04745 C 1.01185 0.04097 1.06172 0.03079 1.08607 0.01875 " pathEditMode="relative" rAng="0" ptsTypes="AAAAAA">
                                      <p:cBhvr>
                                        <p:cTn id="164" dur="3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-4.44444E-6 C 0.08945 -0.00949 0.23541 0.11343 0.33333 0.11482 C 0.43125 0.11598 0.52265 0.01158 0.5875 0.0088 C 0.65234 0.00556 0.71289 0.05764 0.77942 0.06158 C 0.84557 0.06528 0.94322 0.03843 0.9858 0.03195 C 1.02825 0.02524 1.0513 0.0419 1.08059 0.03681 " pathEditMode="relative" rAng="0" ptsTypes="AAAAAA">
                                      <p:cBhvr>
                                        <p:cTn id="169" dur="3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7037E-6 C 0.11523 0.01065 0.20664 -0.01527 0.30169 -0.0125 C 0.39557 -0.00949 0.47864 0.01528 0.56562 0.01736 C 0.65247 0.01945 0.7539 -0.00185 0.82317 -0.00046 C 0.89258 0.00093 0.93854 0.03264 0.98125 0.02616 C 1.02356 0.01945 1.05494 0.01158 1.07903 -0.00046 " pathEditMode="relative" rAng="0" ptsTypes="AAAAAA">
                                      <p:cBhvr>
                                        <p:cTn id="174" dur="3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1.11111E-6 C 0.18282 0.00093 0.1961 0.12685 0.29584 0.12361 C 0.39545 0.11968 0.51576 0.03519 0.60339 0.02708 C 0.69089 0.01921 0.75847 0.07384 0.82097 0.07546 C 0.8836 0.07732 0.93672 0.04445 0.97917 0.03796 C 1.02201 0.03125 1.05066 0.0382 1.07982 0.04468 " pathEditMode="relative" rAng="0" ptsTypes="AAAAAA">
                                      <p:cBhvr>
                                        <p:cTn id="179" dur="3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7 -1.48148E-6 C 0.08945 -0.00972 0.21016 -0.03194 0.3099 -0.02222 C 0.40911 -0.01296 0.50977 0.05116 0.59648 0.05741 C 0.68307 0.06366 0.76419 0.01551 0.82956 0.01482 C 0.89505 0.01412 0.94714 0.05949 0.98971 0.05324 C 1.03216 0.0463 1.0513 0.0419 1.0806 0.03658 " pathEditMode="relative" rAng="0" ptsTypes="AAAAAA">
                                      <p:cBhvr>
                                        <p:cTn id="184" dur="3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125E-6 3.33333E-6 C 0.11524 0.01041 0.20157 -0.08056 0.30287 -0.07686 C 0.4043 -0.07315 0.51914 0.01111 0.60782 0.02361 C 0.69636 0.03564 0.77227 -0.0044 0.83451 -0.00371 C 0.89675 -0.00348 0.93854 0.0324 0.98125 0.02639 C 1.02357 0.01944 1.05495 0.01134 1.07904 -0.0007 " pathEditMode="relative" rAng="0" ptsTypes="AAAAAA">
                                      <p:cBhvr>
                                        <p:cTn id="189" dur="3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2.08333E-6 3.7037E-6 C 0.21419 0.00601 0.22214 0.07685 0.32669 0.08032 C 0.43125 0.08402 0.53607 0.02152 0.62709 0.02083 C 0.7181 0.02014 0.81016 0.07407 0.87318 0.07569 C 0.9362 0.07754 0.96472 0.03217 1.00495 0.03171 C 1.04466 0.03125 1.08086 0.04791 1.10873 0.05601 " pathEditMode="relative" rAng="0" ptsTypes="AAAAAA">
                                      <p:cBhvr>
                                        <p:cTn id="194" dur="3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-3.7037E-6 C 0.20586 0.03588 0.26132 0.11991 0.34856 0.12037 C 0.43567 0.12037 0.51575 0.09144 0.55612 0.07524 C 0.59648 0.0588 0.64648 0.03588 0.70755 0.03611 C 0.76823 0.03681 0.88099 0.07801 0.92122 0.07732 C 0.9608 0.07709 1.07356 0.0757 1.10872 0.05556 " pathEditMode="relative" rAng="0" ptsTypes="AAAAAA">
                                      <p:cBhvr>
                                        <p:cTn id="199" dur="3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33333E-6 -2.22222E-6 C 0.10209 -0.0206 0.21654 -0.05046 0.30769 -0.04328 C 0.39909 -0.03565 0.46875 0.03704 0.54714 0.04468 C 0.62565 0.05232 0.70756 0.00209 0.778 0.00255 C 0.84831 0.00278 0.92683 0.05394 0.96953 0.04746 C 1.01185 0.04097 1.06172 0.03079 1.08607 0.01875 " pathEditMode="relative" rAng="0" ptsTypes="AAAAAA">
                                      <p:cBhvr>
                                        <p:cTn id="204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4.81481E-6 C 0.08946 -0.0095 0.23542 0.11342 0.33334 0.11481 C 0.43125 0.11597 0.52266 0.01157 0.5875 0.00879 C 0.65235 0.00555 0.71289 0.05763 0.77943 0.06157 C 0.84558 0.06527 0.94323 0.03842 0.98581 0.03194 C 1.02826 0.02523 1.05131 0.04189 1.0806 0.0368 " pathEditMode="relative" rAng="0" ptsTypes="AAAAAA">
                                      <p:cBhvr>
                                        <p:cTn id="209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25E-6 3.33333E-6 C 0.11523 0.01064 0.20664 -0.01528 0.30169 -0.0125 C 0.39557 -0.00949 0.47864 0.01527 0.56562 0.01736 C 0.65247 0.01944 0.75391 -0.00186 0.82318 -0.00047 C 0.89258 0.00092 0.93854 0.03264 0.98125 0.02615 C 1.02357 0.01944 1.05495 0.01157 1.07904 -0.00047 " pathEditMode="relative" rAng="0" ptsTypes="AAAAAA">
                                      <p:cBhvr>
                                        <p:cTn id="214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1.11111E-6 C 0.18282 0.00092 0.1961 0.12685 0.29584 0.12361 C 0.39545 0.11967 0.51576 0.03518 0.60339 0.02708 C 0.69089 0.01921 0.75847 0.07384 0.82097 0.07546 C 0.8836 0.07731 0.93672 0.04444 0.97917 0.03796 C 1.02201 0.03125 1.05065 0.03819 1.07982 0.04467 " pathEditMode="relative" rAng="0" ptsTypes="AAAAAA">
                                      <p:cBhvr>
                                        <p:cTn id="219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07407E-6 C 0.08945 -0.00973 0.21016 -0.03195 0.3099 -0.02223 C 0.40911 -0.01297 0.50977 0.05115 0.59648 0.0574 C 0.68307 0.06365 0.76419 0.01551 0.82956 0.01481 C 0.89505 0.01412 0.94714 0.05949 0.98971 0.05324 C 1.03216 0.04629 1.0513 0.04189 1.0806 0.03657 " pathEditMode="relative" rAng="0" ptsTypes="AAAAAA">
                                      <p:cBhvr>
                                        <p:cTn id="224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C 0.11524 0.01042 0.20156 -0.08148 0.30287 -0.07731 C 0.4043 -0.07384 0.51914 0.01112 0.60781 0.02362 C 0.69636 0.03565 0.77227 -0.00463 0.83451 -0.00416 C 0.89675 -0.00347 0.93854 0.03241 0.98125 0.02639 C 1.02357 0.01945 1.05495 0.01135 1.07904 -0.00069 " pathEditMode="relative" rAng="0" ptsTypes="AAAAAA">
                                      <p:cBhvr>
                                        <p:cTn id="229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46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44444E-6 C 0.21419 0.00601 0.22214 0.07685 0.32669 0.08032 C 0.43125 0.08402 0.53607 0.02152 0.62708 0.02083 C 0.7181 0.02013 0.81016 0.07407 0.87318 0.07569 C 0.9362 0.07754 0.96471 0.03217 1.00495 0.03171 C 1.04466 0.03125 1.08086 0.04791 1.10872 0.05601 " pathEditMode="relative" rAng="0" ptsTypes="AAAAAA">
                                      <p:cBhvr>
                                        <p:cTn id="234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1.85185E-6 C 0.20586 0.03588 0.26133 0.11991 0.34857 0.12037 C 0.43568 0.12037 0.51576 0.09143 0.55612 0.07523 C 0.59649 0.05879 0.64649 0.03588 0.70755 0.03611 C 0.76823 0.0368 0.88099 0.07801 0.92122 0.07731 C 0.96081 0.07708 1.07357 0.07569 1.10872 0.05555 " pathEditMode="relative" rAng="0" ptsTypes="AAAAAA">
                                      <p:cBhvr>
                                        <p:cTn id="239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1.11111E-6 C 0.10209 -0.0206 0.21654 -0.05046 0.30769 -0.04329 C 0.39909 -0.03565 0.46875 0.03704 0.54714 0.04467 C 0.62566 0.05231 0.70756 0.00208 0.778 0.00255 C 0.84831 0.00278 0.92683 0.05393 0.96954 0.04745 C 1.01185 0.04097 1.06172 0.03079 1.08607 0.01875 " pathEditMode="relative" rAng="0" ptsTypes="AAAAAA">
                                      <p:cBhvr>
                                        <p:cTn id="244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3.33333E-6 C 0.08946 -0.00949 0.23542 0.11343 0.33334 0.11482 C 0.43125 0.11574 0.52266 0.01158 0.5875 0.0088 C 0.65235 0.00556 0.71289 0.05764 0.77943 0.06158 C 0.84558 0.06528 0.94323 0.03843 0.98581 0.03195 C 1.02826 0.02523 1.05131 0.0419 1.0806 0.03681 " pathEditMode="relative" rAng="0" ptsTypes="AAAAAA">
                                      <p:cBhvr>
                                        <p:cTn id="249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-2.59259E-6 C 0.11523 0.01065 0.20664 -0.01528 0.30169 -0.0125 C 0.39557 -0.00949 0.47864 0.01528 0.56562 0.01736 C 0.65247 0.01945 0.7539 -0.00185 0.82317 -0.00046 C 0.89258 0.00093 0.93854 0.03264 0.98125 0.02616 C 1.02357 0.01945 1.05495 0.01158 1.07903 -0.00046 " pathEditMode="relative" rAng="0" ptsTypes="AAAAAA">
                                      <p:cBhvr>
                                        <p:cTn id="254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2.96296E-6 L -0.56354 2.96296E-6 " pathEditMode="relative" rAng="0" ptsTypes="AA">
                                      <p:cBhvr>
                                        <p:cTn id="259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46" grpId="0" animBg="1"/>
      <p:bldP spid="46" grpId="1" animBg="1"/>
      <p:bldP spid="48" grpId="0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5" grpId="0"/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3681602" y="1389579"/>
            <a:ext cx="817002" cy="81700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3" name="椭圆 32"/>
          <p:cNvSpPr/>
          <p:nvPr/>
        </p:nvSpPr>
        <p:spPr>
          <a:xfrm>
            <a:off x="3636924" y="1344901"/>
            <a:ext cx="906358" cy="90635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3569342" y="895818"/>
            <a:ext cx="5066364" cy="506636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631918" y="956034"/>
            <a:ext cx="4945932" cy="494593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024000" y="8840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60742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80973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35360" y="1684283"/>
            <a:ext cx="369044" cy="369044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/>
        </p:nvSpPr>
        <p:spPr>
          <a:xfrm>
            <a:off x="8815179" y="1664102"/>
            <a:ext cx="409406" cy="40940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60046" y="3639530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" name="椭圆 26"/>
          <p:cNvSpPr/>
          <p:nvPr/>
        </p:nvSpPr>
        <p:spPr>
          <a:xfrm>
            <a:off x="1927026" y="3606510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452137" y="5924213"/>
            <a:ext cx="205156" cy="20515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9" name="椭圆 28"/>
          <p:cNvSpPr/>
          <p:nvPr/>
        </p:nvSpPr>
        <p:spPr>
          <a:xfrm>
            <a:off x="8440918" y="5912994"/>
            <a:ext cx="227594" cy="2275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弧形 265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弧形 266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弧形 267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/>
          <p:cNvGrpSpPr/>
          <p:nvPr/>
        </p:nvGrpSpPr>
        <p:grpSpPr>
          <a:xfrm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3" name="组合 502"/>
          <p:cNvGrpSpPr/>
          <p:nvPr/>
        </p:nvGrpSpPr>
        <p:grpSpPr>
          <a:xfrm rot="120000"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91" name="组合 59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6" name="直接连接符 6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接连接符 6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组合 59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4" name="直接连接符 6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接连接符 6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组合 59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2" name="直接连接符 6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直接连接符 6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4" name="组合 59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0" name="直接连接符 6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接连接符 6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组合 59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8" name="直接连接符 6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6" name="组合 59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6" name="直接连接符 6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7" name="组合 59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4" name="直接连接符 6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8" name="组合 59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2" name="直接连接符 6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组合 59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0" name="直接连接符 5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组合 562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64" name="组合 56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9" name="直接连接符 5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直接连接符 5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组合 56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7" name="直接连接符 5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直接连接符 5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6" name="组合 56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5" name="直接连接符 58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直接连接符 58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7" name="组合 56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3" name="直接连接符 5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直接连接符 5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8" name="组合 56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1" name="直接连接符 5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直接连接符 5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9" name="组合 56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9" name="直接连接符 5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接连接符 5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0" name="组合 56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7" name="直接连接符 5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接连接符 5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组合 57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2" name="组合 57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3" name="直接连接符 5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接连接符 5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组合 504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06" name="组合 50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35" name="组合 53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0" name="直接连接符 5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组合 53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8" name="直接连接符 5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接连接符 5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组合 53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6" name="直接连接符 5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组合 53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9" name="组合 53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2" name="直接连接符 5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0" name="组合 53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0" name="直接连接符 5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1" name="组合 54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8" name="直接连接符 5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2" name="组合 54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6" name="直接连接符 5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组合 54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4" name="直接连接符 5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组合 50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08" name="组合 50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3" name="直接连接符 5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组合 50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1" name="直接连接符 5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组合 50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9" name="直接连接符 5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组合 51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7" name="直接连接符 5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2" name="组合 51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5" name="直接连接符 5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组合 51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组合 51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1" name="直接连接符 5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组合 51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9" name="直接连接符 5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6" name="组合 51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7" name="直接连接符 5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38" name="文本框 737"/>
          <p:cNvSpPr txBox="1"/>
          <p:nvPr/>
        </p:nvSpPr>
        <p:spPr>
          <a:xfrm>
            <a:off x="3360091" y="2759881"/>
            <a:ext cx="545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背景</a:t>
            </a:r>
            <a:endParaRPr lang="zh-CN" altLang="en-US" sz="48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40" name="文本框 739"/>
          <p:cNvSpPr txBox="1"/>
          <p:nvPr/>
        </p:nvSpPr>
        <p:spPr>
          <a:xfrm>
            <a:off x="5353167" y="4272117"/>
            <a:ext cx="14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T2P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743" name="直接连接符 742"/>
          <p:cNvCxnSpPr/>
          <p:nvPr/>
        </p:nvCxnSpPr>
        <p:spPr>
          <a:xfrm>
            <a:off x="6650794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直接连接符 745"/>
          <p:cNvCxnSpPr/>
          <p:nvPr/>
        </p:nvCxnSpPr>
        <p:spPr>
          <a:xfrm>
            <a:off x="5063660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6" name="组合 755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2" name="组合 761"/>
          <p:cNvGrpSpPr/>
          <p:nvPr/>
        </p:nvGrpSpPr>
        <p:grpSpPr>
          <a:xfrm>
            <a:off x="3023616" y="356382"/>
            <a:ext cx="6144768" cy="6144768"/>
            <a:chOff x="2840736" y="173502"/>
            <a:chExt cx="6510528" cy="6510528"/>
          </a:xfrm>
        </p:grpSpPr>
        <p:sp>
          <p:nvSpPr>
            <p:cNvPr id="763" name="弧形 7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弧形 7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2843550" y="176316"/>
            <a:ext cx="6504900" cy="6504900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4" name="テキスト ボックス 263"/>
          <p:cNvSpPr txBox="1"/>
          <p:nvPr/>
        </p:nvSpPr>
        <p:spPr>
          <a:xfrm>
            <a:off x="11711354" y="63304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7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6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69" grpId="0" animBg="1"/>
      <p:bldP spid="3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738" grpId="0"/>
      <p:bldP spid="7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11922" y="1103155"/>
            <a:ext cx="8965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帰ったら、温かいコーヒー</a:t>
            </a:r>
          </a:p>
        </p:txBody>
      </p:sp>
      <p:sp>
        <p:nvSpPr>
          <p:cNvPr id="9" name="椭圆 8"/>
          <p:cNvSpPr/>
          <p:nvPr/>
        </p:nvSpPr>
        <p:spPr>
          <a:xfrm>
            <a:off x="5542207" y="2296437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3" descr="F84@O)F{]}WFH$LOCT~_A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19" y="3451859"/>
            <a:ext cx="4403147" cy="3082203"/>
          </a:xfrm>
          <a:prstGeom prst="rect">
            <a:avLst/>
          </a:prstGeom>
        </p:spPr>
      </p:pic>
      <p:sp>
        <p:nvSpPr>
          <p:cNvPr id="16" name="雲形吹き出し 15"/>
          <p:cNvSpPr/>
          <p:nvPr/>
        </p:nvSpPr>
        <p:spPr>
          <a:xfrm>
            <a:off x="6513750" y="2806204"/>
            <a:ext cx="4932489" cy="3666907"/>
          </a:xfrm>
          <a:prstGeom prst="cloudCallout">
            <a:avLst>
              <a:gd name="adj1" fmla="val -99144"/>
              <a:gd name="adj2" fmla="val 192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2"/>
              </a:solidFill>
            </a:endParaRPr>
          </a:p>
        </p:txBody>
      </p:sp>
      <p:pic>
        <p:nvPicPr>
          <p:cNvPr id="17" name="内容占位符 13" descr="images (1)"/>
          <p:cNvPicPr>
            <a:picLocks noChangeAspect="1"/>
          </p:cNvPicPr>
          <p:nvPr/>
        </p:nvPicPr>
        <p:blipFill>
          <a:blip r:embed="rId5"/>
          <a:srcRect r="-4224" b="4793"/>
          <a:stretch>
            <a:fillRect/>
          </a:stretch>
        </p:blipFill>
        <p:spPr>
          <a:xfrm>
            <a:off x="7823659" y="3535315"/>
            <a:ext cx="2312670" cy="197739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1711354" y="63304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73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3.7037E-6 L -0.25 3.7037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3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7 L 0.25 -3.7037E-7 " pathEditMode="relative" rAng="0" ptsTypes="AA">
                                      <p:cBhvr>
                                        <p:cTn id="55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2.22222E-6 L 0.25 -2.22222E-6 " pathEditMode="relative" rAng="0" ptsTypes="AA">
                                      <p:cBhvr>
                                        <p:cTn id="57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9" grpId="0" animBg="1"/>
      <p:bldP spid="9" grpId="1" animBg="1"/>
      <p:bldP spid="9" grpId="2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18984" y="1086327"/>
            <a:ext cx="7295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ln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家は大丈夫？？？</a:t>
            </a:r>
            <a:endParaRPr lang="en-US" altLang="ja-JP" sz="4800" dirty="0">
              <a:ln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443029" y="2173994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内容占位符 3" descr="QQ图片201606261659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23" y="3311469"/>
            <a:ext cx="4552315" cy="318706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4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807" y="3311469"/>
            <a:ext cx="2498746" cy="1871217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5" name="雲形吹き出し 8"/>
          <p:cNvSpPr/>
          <p:nvPr/>
        </p:nvSpPr>
        <p:spPr>
          <a:xfrm>
            <a:off x="6740790" y="2454792"/>
            <a:ext cx="4710981" cy="3728294"/>
          </a:xfrm>
          <a:prstGeom prst="cloudCallout">
            <a:avLst>
              <a:gd name="adj1" fmla="val -113358"/>
              <a:gd name="adj2" fmla="val 15134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711354" y="63304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17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1.48148E-6 L -0.25 -1.48148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3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5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7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9" grpId="0" animBg="1"/>
      <p:bldP spid="9" grpId="1" animBg="1"/>
      <p:bldP spid="9" grpId="2" animBg="1"/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86442" y="981094"/>
            <a:ext cx="960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隠れたお菓子</a:t>
            </a:r>
            <a:r>
              <a:rPr lang="ja-JP" altLang="en-US" sz="4800" dirty="0" smtClean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、弟に見つかったか</a:t>
            </a:r>
            <a:endParaRPr lang="ja-JP" altLang="en-US" sz="4800" dirty="0">
              <a:ln w="0"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58392" y="2165026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imag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47" y="3102963"/>
            <a:ext cx="2276475" cy="3216910"/>
          </a:xfrm>
          <a:prstGeom prst="rect">
            <a:avLst/>
          </a:prstGeom>
        </p:spPr>
      </p:pic>
      <p:sp>
        <p:nvSpPr>
          <p:cNvPr id="14" name="雲形吹き出し 6"/>
          <p:cNvSpPr/>
          <p:nvPr/>
        </p:nvSpPr>
        <p:spPr>
          <a:xfrm>
            <a:off x="5768784" y="2424815"/>
            <a:ext cx="5438869" cy="3687091"/>
          </a:xfrm>
          <a:prstGeom prst="cloudCallout">
            <a:avLst>
              <a:gd name="adj1" fmla="val -84828"/>
              <a:gd name="adj2" fmla="val 1525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96" y="2982595"/>
            <a:ext cx="3237875" cy="242840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1711354" y="63304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2.22222E-6 L -0.25 -2.22222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3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5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7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9" grpId="0" animBg="1"/>
      <p:bldP spid="9" grpId="1" animBg="1"/>
      <p:bldP spid="9" grpId="2" animBg="1"/>
      <p:bldP spid="14" grpId="0" animBg="1"/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060807" y="1674019"/>
            <a:ext cx="220998" cy="220998"/>
          </a:xfrm>
          <a:prstGeom prst="ellipse">
            <a:avLst/>
          </a:prstGeom>
          <a:gradFill flip="none" rotWithShape="1">
            <a:gsLst>
              <a:gs pos="47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708409" y="2392183"/>
            <a:ext cx="2023704" cy="20237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681676" y="3044826"/>
            <a:ext cx="7730729" cy="70788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我々のシステムを皆に紹介</a:t>
            </a:r>
            <a:r>
              <a:rPr lang="ja-JP" alt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935739" y="3104140"/>
            <a:ext cx="1563719" cy="655607"/>
            <a:chOff x="2446911" y="2466788"/>
            <a:chExt cx="1070693" cy="396492"/>
          </a:xfrm>
          <a:noFill/>
        </p:grpSpPr>
        <p:sp>
          <p:nvSpPr>
            <p:cNvPr id="25" name="矩形 24"/>
            <p:cNvSpPr/>
            <p:nvPr/>
          </p:nvSpPr>
          <p:spPr>
            <a:xfrm>
              <a:off x="2466678" y="2466788"/>
              <a:ext cx="1050926" cy="396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46911" y="2545617"/>
              <a:ext cx="1039807" cy="279202"/>
            </a:xfrm>
            <a:prstGeom prst="rect">
              <a:avLst/>
            </a:prstGeom>
            <a:grp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ja-JP" altLang="en-US" sz="2400" b="1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では</a:t>
              </a:r>
              <a:endParaRPr lang="zh-CN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3912502" y="4629405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8" name="椭圆 27"/>
          <p:cNvSpPr/>
          <p:nvPr/>
        </p:nvSpPr>
        <p:spPr>
          <a:xfrm>
            <a:off x="3879482" y="4596385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543626" y="2040954"/>
            <a:ext cx="758276" cy="75827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1" name="椭圆 30"/>
          <p:cNvSpPr/>
          <p:nvPr/>
        </p:nvSpPr>
        <p:spPr>
          <a:xfrm>
            <a:off x="8502160" y="1999488"/>
            <a:ext cx="841208" cy="84120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082996" y="2780198"/>
            <a:ext cx="220650" cy="22065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5" name="椭圆 34"/>
          <p:cNvSpPr/>
          <p:nvPr/>
        </p:nvSpPr>
        <p:spPr>
          <a:xfrm>
            <a:off x="5070930" y="2768132"/>
            <a:ext cx="244782" cy="244782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80749" y="4719330"/>
            <a:ext cx="682232" cy="68223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7" name="椭圆 36"/>
          <p:cNvSpPr/>
          <p:nvPr/>
        </p:nvSpPr>
        <p:spPr>
          <a:xfrm>
            <a:off x="7643442" y="4682023"/>
            <a:ext cx="756846" cy="75684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0570914" y="3967468"/>
            <a:ext cx="361732" cy="36173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40" name="椭圆 39"/>
          <p:cNvSpPr/>
          <p:nvPr/>
        </p:nvSpPr>
        <p:spPr>
          <a:xfrm>
            <a:off x="10551133" y="3947687"/>
            <a:ext cx="401294" cy="4012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4741833" y="2040954"/>
            <a:ext cx="2872019" cy="2555431"/>
          </a:xfrm>
          <a:prstGeom prst="triangle">
            <a:avLst/>
          </a:prstGeom>
          <a:gradFill flip="none" rotWithShape="1">
            <a:gsLst>
              <a:gs pos="58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では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1711354" y="63304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74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4.81481E-6 C 0.06589 0.00439 0.10443 0.06898 0.12214 0.13402 C 0.14023 0.19814 0.15 0.30532 0.11003 0.38495 C 0.07018 0.46481 0.03789 0.49583 -0.02682 0.47222 C -0.14219 0.39884 -0.09922 0.44074 -0.27669 0.24189 " pathEditMode="relative" rAng="0" ptsTypes="AAAAA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2398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4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900000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6 L 0.2806 3.7037E-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6" grpId="0" animBg="1"/>
      <p:bldP spid="6" grpId="1" animBg="1"/>
      <p:bldP spid="6" grpId="2" animBg="1"/>
      <p:bldP spid="24" grpId="0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2" grpId="0" animBg="1"/>
      <p:bldP spid="2" grpId="1" animBg="1"/>
      <p:bldP spid="2" grpId="2" animBg="1"/>
      <p:bldP spid="2" grpId="3" animBg="1"/>
      <p:bldP spid="2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46035" y="1119490"/>
            <a:ext cx="5038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60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執事システム</a:t>
            </a:r>
            <a:endParaRPr lang="zh-CN" altLang="en-US" sz="60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7123" y="2798728"/>
            <a:ext cx="631545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ja-JP" altLang="en-US" sz="40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知能家電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ja-JP" altLang="en-US" sz="40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安全監視</a:t>
            </a:r>
          </a:p>
        </p:txBody>
      </p:sp>
      <p:sp>
        <p:nvSpPr>
          <p:cNvPr id="9" name="椭圆 8"/>
          <p:cNvSpPr/>
          <p:nvPr/>
        </p:nvSpPr>
        <p:spPr>
          <a:xfrm>
            <a:off x="5768784" y="2948933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711354" y="63304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7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91667E-6 -2.22222E-6 L 0.25 -2.22222E-6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4167E-6 1.48148E-6 L -0.25 1.48148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32499" y="801865"/>
            <a:ext cx="8840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48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どんなことに役立つのか</a:t>
            </a:r>
            <a:endParaRPr lang="zh-CN" altLang="en-US" sz="48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5913" y="2135153"/>
            <a:ext cx="100401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u"/>
            </a:pPr>
            <a:r>
              <a:rPr lang="ja-JP" altLang="en-US" sz="2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  <a:sym typeface="+mn-ea"/>
              </a:rPr>
              <a:t>安易</a:t>
            </a:r>
            <a:endParaRPr lang="en-US" altLang="ja-JP" sz="24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ja-JP" altLang="en-US" sz="20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いつでも、どこでも、自由に家電をコントロールすることができる</a:t>
            </a:r>
            <a:endParaRPr kumimoji="1" lang="ja-JP" altLang="en-US" sz="20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  <a:sym typeface="+mn-ea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ja-JP" altLang="en-US" sz="2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安心</a:t>
            </a:r>
            <a:endParaRPr kumimoji="1" lang="en-US" altLang="ja-JP" sz="24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200000"/>
              </a:lnSpc>
            </a:pPr>
            <a:r>
              <a:rPr lang="ja-JP" altLang="en-US" sz="20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私物を他人に見られたかどうかすぐ分かる</a:t>
            </a:r>
            <a:endParaRPr kumimoji="1" lang="ja-JP" altLang="en-US" sz="20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u"/>
            </a:pPr>
            <a:r>
              <a:rPr lang="ja-JP" altLang="en-US" sz="24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安全</a:t>
            </a:r>
            <a:endParaRPr lang="en-US" altLang="ja-JP" sz="24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200000"/>
              </a:lnSpc>
            </a:pPr>
            <a:r>
              <a:rPr lang="ja-JP" altLang="en-US" sz="20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家を守る。家ぬしでもいい、管理員でもいい、簡単に家の状況を把握</a:t>
            </a:r>
            <a:endParaRPr kumimoji="1" lang="ja-JP" altLang="en-US" sz="20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40188" y="1861148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711354" y="63304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8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4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3.7037E-7 L 0.25 -3.7037E-7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3.7037E-6 L -0.25 3.7037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9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3681602" y="1389579"/>
            <a:ext cx="817002" cy="81700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3" name="椭圆 32"/>
          <p:cNvSpPr/>
          <p:nvPr/>
        </p:nvSpPr>
        <p:spPr>
          <a:xfrm>
            <a:off x="3636924" y="1344901"/>
            <a:ext cx="906358" cy="90635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3569342" y="895818"/>
            <a:ext cx="5066364" cy="5066364"/>
          </a:xfrm>
          <a:prstGeom prst="ellipse">
            <a:avLst/>
          </a:prstGeom>
          <a:solidFill>
            <a:srgbClr val="3483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631918" y="956034"/>
            <a:ext cx="4945932" cy="4945932"/>
          </a:xfrm>
          <a:prstGeom prst="ellipse">
            <a:avLst/>
          </a:prstGeom>
          <a:solidFill>
            <a:srgbClr val="3483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024000" y="8840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60742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80973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35360" y="1684283"/>
            <a:ext cx="369044" cy="369044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/>
        </p:nvSpPr>
        <p:spPr>
          <a:xfrm>
            <a:off x="8815179" y="1664102"/>
            <a:ext cx="409406" cy="40940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60046" y="3639530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" name="椭圆 26"/>
          <p:cNvSpPr/>
          <p:nvPr/>
        </p:nvSpPr>
        <p:spPr>
          <a:xfrm>
            <a:off x="1927026" y="3606510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452137" y="5924213"/>
            <a:ext cx="205156" cy="20515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9" name="椭圆 28"/>
          <p:cNvSpPr/>
          <p:nvPr/>
        </p:nvSpPr>
        <p:spPr>
          <a:xfrm>
            <a:off x="8440918" y="5912994"/>
            <a:ext cx="227594" cy="2275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弧形 265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弧形 266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弧形 267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/>
          <p:cNvGrpSpPr/>
          <p:nvPr/>
        </p:nvGrpSpPr>
        <p:grpSpPr>
          <a:xfrm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3" name="组合 502"/>
          <p:cNvGrpSpPr/>
          <p:nvPr/>
        </p:nvGrpSpPr>
        <p:grpSpPr>
          <a:xfrm rot="120000"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91" name="组合 59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6" name="直接连接符 6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接连接符 6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组合 59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4" name="直接连接符 6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接连接符 6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组合 59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2" name="直接连接符 6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直接连接符 6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4" name="组合 59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0" name="直接连接符 6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接连接符 6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组合 59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8" name="直接连接符 6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6" name="组合 59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6" name="直接连接符 6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7" name="组合 59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4" name="直接连接符 6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8" name="组合 59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2" name="直接连接符 6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组合 59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0" name="直接连接符 5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组合 562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64" name="组合 56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9" name="直接连接符 5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直接连接符 5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组合 56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7" name="直接连接符 5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直接连接符 5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6" name="组合 56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5" name="直接连接符 58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直接连接符 58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7" name="组合 56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3" name="直接连接符 5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直接连接符 5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8" name="组合 56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1" name="直接连接符 5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直接连接符 5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9" name="组合 56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9" name="直接连接符 5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接连接符 5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0" name="组合 56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7" name="直接连接符 5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接连接符 5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组合 57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2" name="组合 57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3" name="直接连接符 5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接连接符 5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组合 504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06" name="组合 50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35" name="组合 53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0" name="直接连接符 5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组合 53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8" name="直接连接符 5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接连接符 5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组合 53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6" name="直接连接符 5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组合 53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9" name="组合 53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2" name="直接连接符 5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0" name="组合 53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0" name="直接连接符 5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1" name="组合 54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8" name="直接连接符 5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2" name="组合 54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6" name="直接连接符 5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组合 54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4" name="直接连接符 5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组合 50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08" name="组合 50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3" name="直接连接符 5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组合 50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1" name="直接连接符 5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组合 50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9" name="直接连接符 5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组合 51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7" name="直接连接符 5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2" name="组合 51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5" name="直接连接符 5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组合 51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组合 51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1" name="直接连接符 5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组合 51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9" name="直接连接符 5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6" name="组合 51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7" name="直接连接符 5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38" name="文本框 737"/>
          <p:cNvSpPr txBox="1"/>
          <p:nvPr/>
        </p:nvSpPr>
        <p:spPr>
          <a:xfrm>
            <a:off x="3390075" y="2789405"/>
            <a:ext cx="5454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デザイン説明</a:t>
            </a:r>
            <a:endParaRPr lang="zh-CN" altLang="en-US" sz="4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40" name="文本框 739"/>
          <p:cNvSpPr txBox="1"/>
          <p:nvPr/>
        </p:nvSpPr>
        <p:spPr>
          <a:xfrm>
            <a:off x="5353167" y="4272117"/>
            <a:ext cx="14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T2P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743" name="直接连接符 742"/>
          <p:cNvCxnSpPr/>
          <p:nvPr/>
        </p:nvCxnSpPr>
        <p:spPr>
          <a:xfrm>
            <a:off x="6650794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直接连接符 745"/>
          <p:cNvCxnSpPr/>
          <p:nvPr/>
        </p:nvCxnSpPr>
        <p:spPr>
          <a:xfrm>
            <a:off x="5063660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6" name="组合 755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2" name="组合 761"/>
          <p:cNvGrpSpPr/>
          <p:nvPr/>
        </p:nvGrpSpPr>
        <p:grpSpPr>
          <a:xfrm>
            <a:off x="3023616" y="356382"/>
            <a:ext cx="6144768" cy="6144768"/>
            <a:chOff x="2840736" y="173502"/>
            <a:chExt cx="6510528" cy="6510528"/>
          </a:xfrm>
        </p:grpSpPr>
        <p:sp>
          <p:nvSpPr>
            <p:cNvPr id="763" name="弧形 7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弧形 7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2843550" y="176316"/>
            <a:ext cx="6504900" cy="6504900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4" name="テキスト ボックス 263"/>
          <p:cNvSpPr txBox="1"/>
          <p:nvPr/>
        </p:nvSpPr>
        <p:spPr>
          <a:xfrm>
            <a:off x="11711354" y="63304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6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69" grpId="0" animBg="1"/>
      <p:bldP spid="3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738" grpId="0"/>
      <p:bldP spid="740" grpId="0"/>
    </p:bldLst>
  </p:timing>
</p:sld>
</file>

<file path=ppt/theme/theme1.xml><?xml version="1.0" encoding="utf-8"?>
<a:theme xmlns:a="http://schemas.openxmlformats.org/drawingml/2006/main" name="Office 主题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"/>
        <a:ea typeface="时尚中黑简体"/>
        <a:cs typeface=""/>
      </a:majorFont>
      <a:minorFont>
        <a:latin typeface="Helvetica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734</Words>
  <Application>Microsoft Office PowerPoint</Application>
  <PresentationFormat>ワイド画面</PresentationFormat>
  <Paragraphs>124</Paragraphs>
  <Slides>12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4" baseType="lpstr">
      <vt:lpstr>ＭＳ Ｐゴシック</vt:lpstr>
      <vt:lpstr>宋体</vt:lpstr>
      <vt:lpstr>メイリオ</vt:lpstr>
      <vt:lpstr>方正正黑简体</vt:lpstr>
      <vt:lpstr>方正兰亭超细黑简体</vt:lpstr>
      <vt:lpstr>时尚中黑简体</vt:lpstr>
      <vt:lpstr>Arial</vt:lpstr>
      <vt:lpstr>Calibri</vt:lpstr>
      <vt:lpstr>Helvetica</vt:lpstr>
      <vt:lpstr>Sitka Text</vt:lpstr>
      <vt:lpstr>Wingdings</vt:lpstr>
      <vt:lpstr>Office 主题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dongzhe</cp:lastModifiedBy>
  <cp:revision>97</cp:revision>
  <dcterms:created xsi:type="dcterms:W3CDTF">2015-09-30T13:08:20Z</dcterms:created>
  <dcterms:modified xsi:type="dcterms:W3CDTF">2016-06-28T01:16:47Z</dcterms:modified>
</cp:coreProperties>
</file>